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70" r:id="rId6"/>
    <p:sldId id="258" r:id="rId7"/>
    <p:sldId id="271" r:id="rId8"/>
    <p:sldId id="281" r:id="rId9"/>
    <p:sldId id="259" r:id="rId10"/>
    <p:sldId id="260" r:id="rId11"/>
    <p:sldId id="262" r:id="rId12"/>
    <p:sldId id="263" r:id="rId13"/>
    <p:sldId id="278" r:id="rId14"/>
    <p:sldId id="289" r:id="rId15"/>
    <p:sldId id="279" r:id="rId16"/>
    <p:sldId id="280"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Hello, </a:t>
            </a:r>
            <a:r>
              <a:rPr lang="zh-CN" altLang="en-US"/>
              <a:t>We are the "</a:t>
            </a:r>
            <a:r>
              <a:rPr lang="en-US" altLang="zh-CN"/>
              <a:t>I Good Vegetable A</a:t>
            </a:r>
            <a:r>
              <a:rPr lang="zh-CN" altLang="en-US"/>
              <a:t>" team. </a:t>
            </a:r>
            <a:r>
              <a:rPr lang="en-US" altLang="zh-CN"/>
              <a:t>I am Su Rui, and my teamates is ChangZhaoxin.</a:t>
            </a:r>
            <a:r>
              <a:rPr lang="zh-CN" altLang="en-US"/>
              <a:t> Now we will introduce some algorithms used by our Mahjong bot.</a:t>
            </a:r>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pPr fontAlgn="auto">
              <a:lnSpc>
                <a:spcPct val="150000"/>
              </a:lnSpc>
            </a:pPr>
            <a:r>
              <a:rPr lang="zh-CN" altLang="en-US">
                <a:sym typeface="+mn-ea"/>
              </a:rPr>
              <a:t>After </a:t>
            </a:r>
            <a:r>
              <a:rPr lang="en-US" altLang="zh-CN">
                <a:sym typeface="+mn-ea"/>
              </a:rPr>
              <a:t>having</a:t>
            </a:r>
            <a:r>
              <a:rPr lang="zh-CN" altLang="en-US">
                <a:sym typeface="+mn-ea"/>
              </a:rPr>
              <a:t> a rough decision, we simulate </a:t>
            </a:r>
            <a:r>
              <a:rPr lang="en-US" altLang="zh-CN">
                <a:sym typeface="+mn-ea"/>
              </a:rPr>
              <a:t>discard</a:t>
            </a:r>
            <a:r>
              <a:rPr lang="zh-CN" altLang="en-US">
                <a:sym typeface="+mn-ea"/>
              </a:rPr>
              <a:t>s and draws to build a search tree.</a:t>
            </a:r>
            <a:endParaRPr lang="zh-CN" altLang="en-US">
              <a:sym typeface="+mn-ea"/>
            </a:endParaRPr>
          </a:p>
          <a:p>
            <a:pPr fontAlgn="auto">
              <a:lnSpc>
                <a:spcPct val="150000"/>
              </a:lnSpc>
            </a:pPr>
            <a:r>
              <a:rPr lang="en-US" altLang="zh-CN">
                <a:sym typeface="+mn-ea"/>
              </a:rPr>
              <a:t>For example,</a:t>
            </a:r>
            <a:endParaRPr lang="zh-CN" altLang="en-US">
              <a:sym typeface="+mn-ea"/>
            </a:endParaRPr>
          </a:p>
          <a:p>
            <a:pPr fontAlgn="auto">
              <a:lnSpc>
                <a:spcPct val="150000"/>
              </a:lnSpc>
            </a:pPr>
            <a:r>
              <a:rPr lang="zh-CN" altLang="en-US">
                <a:sym typeface="+mn-ea"/>
              </a:rPr>
              <a:t>We discard every </a:t>
            </a:r>
            <a:r>
              <a:rPr lang="en-US" altLang="zh-CN">
                <a:sym typeface="+mn-ea"/>
              </a:rPr>
              <a:t>tile</a:t>
            </a:r>
            <a:r>
              <a:rPr lang="zh-CN" altLang="en-US">
                <a:sym typeface="+mn-ea"/>
              </a:rPr>
              <a:t> in our hand, generate these child nodes, and then draw each card from the </a:t>
            </a:r>
            <a:r>
              <a:rPr lang="en-US" altLang="zh-CN">
                <a:sym typeface="+mn-ea"/>
              </a:rPr>
              <a:t>pool</a:t>
            </a:r>
            <a:r>
              <a:rPr lang="zh-CN" altLang="en-US">
                <a:sym typeface="+mn-ea"/>
              </a:rPr>
              <a:t>, and then generate the next child nodes,</a:t>
            </a:r>
            <a:endParaRPr lang="zh-CN" altLang="en-US">
              <a:sym typeface="+mn-ea"/>
            </a:endParaRPr>
          </a:p>
          <a:p>
            <a:pPr fontAlgn="auto">
              <a:lnSpc>
                <a:spcPct val="150000"/>
              </a:lnSpc>
            </a:pPr>
            <a:r>
              <a:rPr lang="zh-CN" altLang="en-US">
                <a:sym typeface="+mn-ea"/>
              </a:rPr>
              <a:t>The depth of the tree is set to the minimum winning distance we calculated earlier.</a:t>
            </a:r>
            <a:endParaRPr lang="zh-CN" altLang="en-US">
              <a:sym typeface="+mn-ea"/>
            </a:endParaRPr>
          </a:p>
          <a:p>
            <a:pPr fontAlgn="auto">
              <a:lnSpc>
                <a:spcPct val="150000"/>
              </a:lnSpc>
            </a:pPr>
            <a:r>
              <a:rPr lang="zh-CN" altLang="en-US">
                <a:sym typeface="+mn-ea"/>
              </a:rPr>
              <a:t>In this way, it is impossible for internal nodes to win, and there </a:t>
            </a:r>
            <a:r>
              <a:rPr lang="en-US" altLang="zh-CN">
                <a:sym typeface="+mn-ea"/>
              </a:rPr>
              <a:t>must be some</a:t>
            </a:r>
            <a:r>
              <a:rPr lang="zh-CN" altLang="en-US">
                <a:sym typeface="+mn-ea"/>
              </a:rPr>
              <a:t> leaf nodes that can win. We only need to check whether the leaf node wins. Can save a lot of time.</a:t>
            </a:r>
            <a:endParaRPr lang="zh-CN" altLang="en-US">
              <a:sym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Next we search the entire tree from the root node.</a:t>
            </a:r>
            <a:endParaRPr lang="zh-CN" altLang="en-US">
              <a:sym typeface="+mn-ea"/>
            </a:endParaRPr>
          </a:p>
          <a:p>
            <a:r>
              <a:rPr lang="zh-CN" altLang="en-US">
                <a:sym typeface="+mn-ea"/>
              </a:rPr>
              <a:t>At each </a:t>
            </a:r>
            <a:r>
              <a:rPr lang="en-US" altLang="zh-CN">
                <a:sym typeface="+mn-ea"/>
              </a:rPr>
              <a:t>leaf</a:t>
            </a:r>
            <a:r>
              <a:rPr lang="zh-CN" altLang="en-US">
                <a:sym typeface="+mn-ea"/>
              </a:rPr>
              <a:t> node, if we can win, we multiply the number of cards drawn on the path, and the result can represent the probability of winning.</a:t>
            </a:r>
            <a:endParaRPr lang="zh-CN" altLang="en-US">
              <a:sym typeface="+mn-ea"/>
            </a:endParaRPr>
          </a:p>
          <a:p>
            <a:r>
              <a:rPr lang="zh-CN" altLang="en-US">
                <a:sym typeface="+mn-ea"/>
              </a:rPr>
              <a:t>We only need to sum all the possible wins in the case of discarding </a:t>
            </a:r>
            <a:r>
              <a:rPr lang="en-US" altLang="zh-CN">
                <a:sym typeface="+mn-ea"/>
              </a:rPr>
              <a:t>B5, Then we can</a:t>
            </a:r>
            <a:r>
              <a:rPr lang="zh-CN" altLang="en-US">
                <a:sym typeface="+mn-ea"/>
              </a:rPr>
              <a:t> get the probability of winning when </a:t>
            </a:r>
            <a:r>
              <a:rPr lang="en-US" altLang="zh-CN">
                <a:sym typeface="+mn-ea"/>
              </a:rPr>
              <a:t>B5</a:t>
            </a:r>
            <a:r>
              <a:rPr lang="zh-CN" altLang="en-US">
                <a:sym typeface="+mn-ea"/>
              </a:rPr>
              <a:t> is discarded.</a:t>
            </a:r>
            <a:endParaRPr lang="zh-CN" altLang="en-US">
              <a:sym typeface="+mn-ea"/>
            </a:endParaRPr>
          </a:p>
          <a:p>
            <a:r>
              <a:rPr lang="en-US" altLang="zh-CN">
                <a:sym typeface="+mn-ea"/>
              </a:rPr>
              <a:t>So we can have an optimal decision.</a:t>
            </a:r>
            <a:endParaRPr lang="en-US" altLang="zh-CN">
              <a:sym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sym typeface="+mn-ea"/>
              </a:rPr>
              <a:t>In most cases, we cannot search through all the tree, but we can always search the worst two or three candidate tiles.</a:t>
            </a:r>
            <a:endParaRPr lang="en-US" altLang="zh-CN"/>
          </a:p>
          <a:p>
            <a:r>
              <a:t>So we start to search from </a:t>
            </a:r>
            <a:r>
              <a:rPr lang="en-US"/>
              <a:t>worst</a:t>
            </a:r>
            <a:r>
              <a:t> to </a:t>
            </a:r>
            <a:r>
              <a:rPr lang="en-US"/>
              <a:t>best</a:t>
            </a:r>
            <a:r>
              <a:t> in the previous rough decision. </a:t>
            </a:r>
          </a:p>
          <a:p>
            <a:r>
              <a:rPr lang="en-US"/>
              <a:t>If ....</a:t>
            </a:r>
          </a:p>
          <a:p>
            <a:r>
              <a:t>For example: we can see that the worst card in C2C3C4C4B5 is B5, but if we calculate that the winning probability of </a:t>
            </a:r>
            <a:r>
              <a:rPr lang="en-US"/>
              <a:t>discarding</a:t>
            </a:r>
            <a:r>
              <a:t> B5 is greater than the probability of </a:t>
            </a:r>
            <a:r>
              <a:rPr lang="en-US"/>
              <a:t>discarding</a:t>
            </a:r>
            <a:r>
              <a:t> C4, we choose to lose C4.</a:t>
            </a:r>
          </a:p>
          <a:p>
            <a:r>
              <a:t>In this way, if time is up, we have a better decision, even though we did not search the entire tree.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For interacting with other people, this part is </a:t>
            </a:r>
            <a:r>
              <a:rPr lang="en-US" altLang="zh-CN"/>
              <a:t>really</a:t>
            </a:r>
            <a:r>
              <a:rPr lang="zh-CN" altLang="en-US"/>
              <a:t> simple.</a:t>
            </a:r>
            <a:endParaRPr lang="zh-CN" altLang="en-US"/>
          </a:p>
          <a:p>
            <a:r>
              <a:rPr lang="zh-CN" altLang="en-US"/>
              <a:t>When we can chipenggang, we compare the minimum winning distance before and after chipenggang</a:t>
            </a:r>
            <a:endParaRPr lang="zh-CN" altLang="en-US"/>
          </a:p>
          <a:p>
            <a:r>
              <a:rPr lang="zh-CN" altLang="en-US"/>
              <a:t>If the minimum winning distance is reduced, we choose chipenggang</a:t>
            </a:r>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These are methods we used in our Mahjong bot.</a:t>
            </a:r>
            <a:endParaRPr lang="en-US" altLang="zh-CN"/>
          </a:p>
          <a:p>
            <a:r>
              <a:rPr lang="en-US" altLang="zh-CN"/>
              <a:t>thank you</a:t>
            </a:r>
            <a:r>
              <a:rPr lang="zh-CN" altLang="en-US"/>
              <a:t>。</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The Chinese Standard Mahjong is an imperfect information game for four people. </a:t>
            </a:r>
            <a:endParaRPr lang="zh-CN" altLang="en-US"/>
          </a:p>
          <a:p>
            <a:r>
              <a:rPr lang="zh-CN" altLang="en-US"/>
              <a:t>The game pieces are called tiles, </a:t>
            </a:r>
            <a:r>
              <a:rPr lang="en-US" altLang="zh-CN"/>
              <a:t>including 3 suits: character1~9, dot1~9 and bamboo1~9, and 4 wind tiles: spring, summer, autum and winter, 3 dragon tiles: plum orchid and bamboo. There are four tiles of each of above</a:t>
            </a:r>
            <a:r>
              <a:rPr lang="zh-CN" altLang="en-US"/>
              <a:t>，</a:t>
            </a:r>
            <a:r>
              <a:rPr lang="en-US" altLang="zh-CN"/>
              <a:t>and 8 bonus tile: flower1-8, one of each</a:t>
            </a:r>
            <a:r>
              <a:rPr lang="zh-CN" altLang="en-US"/>
              <a:t>。</a:t>
            </a:r>
            <a:r>
              <a:rPr lang="zh-CN" altLang="en-US"/>
              <a:t>The total </a:t>
            </a:r>
            <a:r>
              <a:rPr lang="en-US" altLang="zh-CN"/>
              <a:t>tile number</a:t>
            </a:r>
            <a:r>
              <a:rPr lang="zh-CN" altLang="en-US"/>
              <a:t> is 144. </a:t>
            </a:r>
            <a:endParaRPr lang="zh-CN" altLang="en-US"/>
          </a:p>
          <a:p>
            <a:r>
              <a:rPr lang="en-US" altLang="zh-CN"/>
              <a:t>later </a:t>
            </a:r>
            <a:r>
              <a:rPr lang="zh-CN" altLang="en-US"/>
              <a:t>We </a:t>
            </a:r>
            <a:r>
              <a:rPr lang="en-US" altLang="zh-CN"/>
              <a:t>will </a:t>
            </a:r>
            <a:r>
              <a:rPr lang="zh-CN" altLang="en-US"/>
              <a:t>use C1 to C9 to represent Character1~9 </a:t>
            </a:r>
            <a:endParaRPr lang="zh-CN" altLang="en-US"/>
          </a:p>
          <a:p>
            <a:r>
              <a:rPr lang="zh-CN" altLang="en-US"/>
              <a:t>Each player holds 13 hand tiles at the beginning. </a:t>
            </a:r>
            <a:endParaRPr lang="zh-CN" altLang="en-US"/>
          </a:p>
          <a:p>
            <a:r>
              <a:rPr lang="zh-CN" altLang="en-US"/>
              <a:t>The four players are sitting on four sides of a square table and the counterclockwise order is East, South, West, and North. The dealer is the player who seats in the East position, and in the next round, it is the South player who becomes the dealer, </a:t>
            </a:r>
            <a:r>
              <a:rPr lang="en-US" altLang="zh-CN"/>
              <a:t>that is</a:t>
            </a:r>
            <a:r>
              <a:rPr lang="zh-CN" altLang="en-US"/>
              <a:t>, the seating position changes so a player plays each seat in each round.</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pPr marL="0" lvl="1"/>
            <a:r>
              <a:rPr lang="en-US" altLang="zh-CN">
                <a:sym typeface="+mn-ea"/>
              </a:rPr>
              <a:t>There are three melds</a:t>
            </a:r>
            <a:r>
              <a:rPr lang="zh-CN" altLang="en-US">
                <a:sym typeface="+mn-ea"/>
              </a:rPr>
              <a:t>，</a:t>
            </a:r>
            <a:r>
              <a:rPr lang="en-US" altLang="zh-CN">
                <a:sym typeface="+mn-ea"/>
              </a:rPr>
              <a:t>sequence means three consecutive numbers of the same suit. For example C1C2C3. Triplet means the same 3 tiles of Suit/Wind/Dragon. For example, C1C1C1.  Kong means the same 4 tiles of Suit/Wind/Dragon. For example, C1C1C1C1.</a:t>
            </a:r>
            <a:endParaRPr lang="en-US" altLang="zh-CN">
              <a:sym typeface="+mn-ea"/>
            </a:endParaRPr>
          </a:p>
          <a:p>
            <a:pPr marL="0" lvl="1"/>
            <a:endParaRPr lang="en-US" altLang="zh-CN">
              <a:sym typeface="+mn-ea"/>
            </a:endParaRPr>
          </a:p>
          <a:p>
            <a:pPr marL="0" lvl="1"/>
            <a:r>
              <a:rPr lang="en-US" altLang="zh-CN">
                <a:sym typeface="+mn-ea"/>
              </a:rPr>
              <a:t>When others discard a tile, you can interact with in the following conditions.  </a:t>
            </a:r>
            <a:endParaRPr lang="en-US" altLang="zh-CN">
              <a:sym typeface="+mn-ea"/>
            </a:endParaRPr>
          </a:p>
          <a:p>
            <a:pPr marL="0" lvl="1"/>
            <a:r>
              <a:rPr lang="en-US" altLang="zh-CN">
                <a:sym typeface="+mn-ea"/>
              </a:rPr>
              <a:t>If the tile is from your left-hand-player and you can form a sequence with it, you can Chow it.</a:t>
            </a:r>
            <a:endParaRPr lang="en-US" altLang="zh-CN">
              <a:sym typeface="+mn-ea"/>
            </a:endParaRPr>
          </a:p>
          <a:p>
            <a:pPr marL="0" lvl="1"/>
            <a:r>
              <a:rPr lang="en-US" altLang="zh-CN">
                <a:sym typeface="+mn-ea"/>
              </a:rPr>
              <a:t>If you can form a triplet with it, you can Pung it.</a:t>
            </a:r>
            <a:endParaRPr lang="en-US" altLang="zh-CN">
              <a:sym typeface="+mn-ea"/>
            </a:endParaRPr>
          </a:p>
          <a:p>
            <a:pPr marL="0" lvl="1"/>
            <a:r>
              <a:rPr lang="en-US" altLang="zh-CN">
                <a:sym typeface="+mn-ea"/>
              </a:rPr>
              <a:t>If you can form a Kong with it, you can Kong it.</a:t>
            </a:r>
            <a:endParaRPr lang="en-US" altLang="zh-CN">
              <a:sym typeface="+mn-ea"/>
            </a:endParaRPr>
          </a:p>
          <a:p>
            <a:r>
              <a:rPr lang="en-US" altLang="zh-CN"/>
              <a:t>For Pung and Kong,  the discarded tile can come from any opponent.</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To win the game, i.e., make Mahjong, the combination of tiles should match a specific patter</a:t>
            </a:r>
            <a:r>
              <a:rPr lang="en-US" altLang="zh-CN">
                <a:sym typeface="+mn-ea"/>
              </a:rPr>
              <a:t>n.</a:t>
            </a:r>
            <a:endParaRPr lang="en-US" altLang="zh-CN">
              <a:sym typeface="+mn-ea"/>
            </a:endParaRPr>
          </a:p>
          <a:p>
            <a:endParaRPr lang="zh-CN" altLang="en-US"/>
          </a:p>
          <a:p>
            <a:r>
              <a:rPr lang="en-US" altLang="zh-CN"/>
              <a:t>All the win patterns can be divided into five classes.</a:t>
            </a:r>
            <a:endParaRPr lang="en-US" altLang="zh-CN"/>
          </a:p>
          <a:p>
            <a:r>
              <a:rPr lang="en-US" altLang="zh-CN"/>
              <a:t>First, Basic type. consist of four melds and one pair.</a:t>
            </a:r>
            <a:endParaRPr lang="en-US" altLang="zh-CN"/>
          </a:p>
          <a:p>
            <a:r>
              <a:rPr lang="en-US" altLang="zh-CN"/>
              <a:t>Second, Seven pairs. consist of seven pairs.</a:t>
            </a:r>
            <a:endParaRPr lang="en-US" altLang="zh-CN"/>
          </a:p>
          <a:p>
            <a:r>
              <a:rPr lang="en-US" altLang="zh-CN"/>
              <a:t>Third, Thirteen Orphans. consist of .....</a:t>
            </a:r>
            <a:endParaRPr lang="en-US" altLang="zh-CN"/>
          </a:p>
          <a:p>
            <a:r>
              <a:rPr lang="en-US" altLang="zh-CN"/>
              <a:t>Fourth, Knitted Tiles. arbitrary 14 tiles from ...                    and can also be (1B 4B 7B 2D 5D 8D 3C 6C 9C F1 ...)</a:t>
            </a:r>
            <a:endParaRPr lang="en-US" altLang="zh-CN"/>
          </a:p>
          <a:p>
            <a:r>
              <a:rPr lang="en-US" altLang="zh-CN"/>
              <a:t>Fifth, Knitted Straight. consist of ...... and one meld and one pair.   It's the same as Knitted tiles. you can change the order of C B D.</a:t>
            </a:r>
            <a:endParaRPr lang="en-US" altLang="zh-CN"/>
          </a:p>
          <a:p>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In mahjong </a:t>
            </a:r>
            <a:r>
              <a:rPr lang="en-US" altLang="zh-CN"/>
              <a:t>competition</a:t>
            </a:r>
            <a:r>
              <a:rPr lang="zh-CN" altLang="en-US"/>
              <a:t>, in order to reduce randomness, there are the following additional rules,</a:t>
            </a:r>
            <a:endParaRPr lang="zh-CN" altLang="en-US"/>
          </a:p>
          <a:p>
            <a:endParaRPr lang="zh-CN" altLang="en-US"/>
          </a:p>
          <a:p>
            <a:r>
              <a:rPr lang="zh-CN" altLang="en-US"/>
              <a:t>The most important thing is that we use the C++ programming language, each decision time is 1s, a very short time</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Next we introduce our </a:t>
            </a:r>
            <a:r>
              <a:rPr lang="en-US" altLang="zh-CN"/>
              <a:t>Method</a:t>
            </a:r>
            <a:endParaRPr lang="zh-CN" altLang="en-US"/>
          </a:p>
          <a:p>
            <a:r>
              <a:rPr lang="zh-CN" altLang="en-US"/>
              <a:t>First, we use the valuation method to calculate a rough decision. In this step, we divide the hand </a:t>
            </a:r>
            <a:r>
              <a:rPr lang="en-US" altLang="zh-CN"/>
              <a:t>tile </a:t>
            </a:r>
            <a:r>
              <a:rPr lang="zh-CN" altLang="en-US"/>
              <a:t>to evaluate the value of each </a:t>
            </a:r>
            <a:r>
              <a:rPr lang="en-US" altLang="zh-CN"/>
              <a:t>tile</a:t>
            </a:r>
            <a:r>
              <a:rPr lang="zh-CN" altLang="en-US"/>
              <a:t> in the hand.</a:t>
            </a:r>
            <a:endParaRPr lang="zh-CN" altLang="en-US"/>
          </a:p>
          <a:p>
            <a:r>
              <a:rPr lang="zh-CN" altLang="en-US"/>
              <a:t>Then we search the entire searc</a:t>
            </a:r>
            <a:r>
              <a:rPr lang="en-US" altLang="zh-CN"/>
              <a:t>h tree </a:t>
            </a:r>
            <a:r>
              <a:rPr lang="zh-CN" altLang="en-US"/>
              <a:t>as much as possible in the remaining time to reach an optimal solution. In this step, we first build a tree, and then heuristically search </a:t>
            </a:r>
            <a:r>
              <a:rPr lang="en-US" altLang="zh-CN"/>
              <a:t>it.</a:t>
            </a:r>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First divide the hand </a:t>
            </a:r>
            <a:r>
              <a:rPr lang="en-US" altLang="zh-CN"/>
              <a:t>tiles</a:t>
            </a:r>
            <a:r>
              <a:rPr lang="zh-CN" altLang="en-US"/>
              <a:t>. For specific hand </a:t>
            </a:r>
            <a:r>
              <a:rPr lang="en-US" altLang="zh-CN"/>
              <a:t>tiles</a:t>
            </a:r>
            <a:r>
              <a:rPr lang="zh-CN" altLang="en-US"/>
              <a:t>, we first sort the hand, and then use breadth first search to find all possible combinations.</a:t>
            </a:r>
            <a:endParaRPr lang="zh-CN" altLang="en-US"/>
          </a:p>
          <a:p>
            <a:endParaRPr lang="en-US" altLang="zh-CN"/>
          </a:p>
          <a:p>
            <a:r>
              <a:rPr lang="en-US" altLang="zh-CN"/>
              <a:t>For example, with hand tiles C1C2C3B4, we can have the following combinations. </a:t>
            </a:r>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Let's define S is the set of our hand tiles. a is the first tile of S. a+ is the next tile of a (same suit and next number)</a:t>
            </a:r>
            <a:endParaRPr lang="en-US" altLang="zh-CN"/>
          </a:p>
          <a:p>
            <a:endParaRPr lang="en-US" altLang="zh-CN"/>
          </a:p>
          <a:p>
            <a:r>
              <a:rPr lang="en-US" altLang="zh-CN"/>
              <a:t>For state S, we have six child state.</a:t>
            </a:r>
            <a:endParaRPr lang="en-US" altLang="zh-CN"/>
          </a:p>
          <a:p>
            <a:r>
              <a:rPr lang="en-US" altLang="zh-CN"/>
              <a:t>we find a a+ a++ in S, if there is, we set them a meld and remove them from S. Then we have the first child state.</a:t>
            </a:r>
            <a:endParaRPr lang="en-US" altLang="zh-CN"/>
          </a:p>
          <a:p>
            <a:endParaRPr lang="en-US" altLang="zh-CN"/>
          </a:p>
          <a:p>
            <a:r>
              <a:t>If we do not find </a:t>
            </a:r>
            <a:r>
              <a:rPr lang="en-US"/>
              <a:t>something</a:t>
            </a:r>
            <a:r>
              <a:t> in S, no new child </a:t>
            </a:r>
            <a:r>
              <a:rPr lang="en-US"/>
              <a:t>state</a:t>
            </a:r>
            <a:r>
              <a:t>s will be generated</a:t>
            </a:r>
          </a:p>
          <a:p>
            <a:r>
              <a:t>and so on.</a:t>
            </a:r>
          </a:p>
          <a:p>
            <a:r>
              <a:t>For all combinations that can be formed by a, we generate child </a:t>
            </a:r>
            <a:r>
              <a:rPr lang="en-US"/>
              <a:t>state</a:t>
            </a:r>
            <a:r>
              <a:t>s, and stop if there is no card in S, so that we have completed the division we wanted before.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with these combinations,</a:t>
            </a:r>
            <a:r>
              <a:rPr lang="zh-CN" altLang="en-US"/>
              <a:t>There are good divisions and bad divisions in the previous division.</a:t>
            </a:r>
            <a:endParaRPr lang="zh-CN" altLang="en-US"/>
          </a:p>
          <a:p>
            <a:r>
              <a:rPr lang="zh-CN" altLang="en-US"/>
              <a:t>We extract all the partitions closest to winning</a:t>
            </a:r>
            <a:endParaRPr lang="zh-CN" altLang="en-US"/>
          </a:p>
          <a:p>
            <a:r>
              <a:rPr lang="zh-CN" altLang="en-US"/>
              <a:t>For example below. . . . all of them have 1 distance from win. </a:t>
            </a:r>
            <a:r>
              <a:rPr lang="en-US" altLang="zh-CN">
                <a:sym typeface="+mn-ea"/>
              </a:rPr>
              <a:t>we discard other partitions.</a:t>
            </a:r>
            <a:endParaRPr lang="zh-CN" altLang="en-US"/>
          </a:p>
          <a:p>
            <a:r>
              <a:rPr lang="en-US" altLang="zh-CN">
                <a:sym typeface="+mn-ea"/>
              </a:rPr>
              <a:t>Then </a:t>
            </a:r>
            <a:r>
              <a:rPr lang="zh-CN" altLang="en-US">
                <a:sym typeface="+mn-ea"/>
              </a:rPr>
              <a:t>we evaluate each </a:t>
            </a:r>
            <a:r>
              <a:rPr lang="en-US" altLang="zh-CN">
                <a:sym typeface="+mn-ea"/>
              </a:rPr>
              <a:t>tile</a:t>
            </a:r>
            <a:r>
              <a:rPr lang="zh-CN" altLang="en-US">
                <a:sym typeface="+mn-ea"/>
              </a:rPr>
              <a:t>. </a:t>
            </a:r>
            <a:endParaRPr lang="zh-CN" altLang="en-US"/>
          </a:p>
          <a:p>
            <a:r>
              <a:rPr lang="zh-CN" altLang="en-US"/>
              <a:t>For each card in the hand, we calculate the following value,</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en-US" altLang="zh-CN"/>
              <a:t>I Good Vegetable A</a:t>
            </a:r>
            <a:endParaRPr lang="en-US" altLang="zh-CN"/>
          </a:p>
        </p:txBody>
      </p:sp>
      <p:sp>
        <p:nvSpPr>
          <p:cNvPr id="3" name="副标题 2"/>
          <p:cNvSpPr>
            <a:spLocks noGrp="1"/>
          </p:cNvSpPr>
          <p:nvPr>
            <p:ph type="subTitle" idx="1"/>
          </p:nvPr>
        </p:nvSpPr>
        <p:spPr>
          <a:xfrm>
            <a:off x="1524000" y="3981133"/>
            <a:ext cx="9144000" cy="1655762"/>
          </a:xfrm>
        </p:spPr>
        <p:txBody>
          <a:bodyPr/>
          <a:p>
            <a:pPr fontAlgn="auto">
              <a:lnSpc>
                <a:spcPct val="150000"/>
              </a:lnSpc>
            </a:pPr>
            <a:r>
              <a:rPr lang="en-US" altLang="zh-CN"/>
              <a:t>Rui Su, Peking University</a:t>
            </a:r>
            <a:endParaRPr lang="en-US" altLang="zh-CN"/>
          </a:p>
          <a:p>
            <a:pPr fontAlgn="auto">
              <a:lnSpc>
                <a:spcPct val="150000"/>
              </a:lnSpc>
            </a:pPr>
            <a:r>
              <a:rPr lang="en-US" altLang="zh-CN"/>
              <a:t>Zhaoxin Chang, Institut Polytechnique de Paris</a:t>
            </a:r>
            <a:endParaRPr lang="en-US"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Build the Search Tree</a:t>
            </a:r>
            <a:endParaRPr lang="en-US" altLang="zh-CN"/>
          </a:p>
        </p:txBody>
      </p:sp>
      <p:sp>
        <p:nvSpPr>
          <p:cNvPr id="3" name="内容占位符 2"/>
          <p:cNvSpPr>
            <a:spLocks noGrp="1"/>
          </p:cNvSpPr>
          <p:nvPr>
            <p:ph idx="1"/>
          </p:nvPr>
        </p:nvSpPr>
        <p:spPr/>
        <p:txBody>
          <a:bodyPr>
            <a:normAutofit/>
          </a:bodyPr>
          <a:p>
            <a:pPr fontAlgn="auto">
              <a:lnSpc>
                <a:spcPct val="150000"/>
              </a:lnSpc>
            </a:pPr>
            <a:r>
              <a:rPr lang="en-US" altLang="zh-CN"/>
              <a:t>Then we simulate discard and draw actions, build the search tree.</a:t>
            </a:r>
            <a:endParaRPr lang="en-US" altLang="zh-CN"/>
          </a:p>
          <a:p>
            <a:pPr fontAlgn="auto">
              <a:lnSpc>
                <a:spcPct val="150000"/>
              </a:lnSpc>
            </a:pPr>
            <a:r>
              <a:rPr lang="en-US" altLang="zh-CN"/>
              <a:t>The tree depth is the minimal distance from win which we calculated earlier.</a:t>
            </a:r>
            <a:endParaRPr lang="en-US" altLang="zh-CN"/>
          </a:p>
          <a:p>
            <a:pPr fontAlgn="auto">
              <a:lnSpc>
                <a:spcPct val="150000"/>
              </a:lnSpc>
            </a:pPr>
            <a:endParaRPr lang="en-US" altLang="zh-CN"/>
          </a:p>
        </p:txBody>
      </p:sp>
      <p:pic>
        <p:nvPicPr>
          <p:cNvPr id="5" name="图片 4"/>
          <p:cNvPicPr>
            <a:picLocks noChangeAspect="1"/>
          </p:cNvPicPr>
          <p:nvPr/>
        </p:nvPicPr>
        <p:blipFill>
          <a:blip r:embed="rId1"/>
          <a:stretch>
            <a:fillRect/>
          </a:stretch>
        </p:blipFill>
        <p:spPr>
          <a:xfrm>
            <a:off x="3808095" y="3325495"/>
            <a:ext cx="8383905" cy="332676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Heuristicly Search</a:t>
            </a:r>
            <a:endParaRPr lang="en-US" altLang="zh-CN"/>
          </a:p>
        </p:txBody>
      </p:sp>
      <p:sp>
        <p:nvSpPr>
          <p:cNvPr id="3" name="内容占位符 2"/>
          <p:cNvSpPr>
            <a:spLocks noGrp="1"/>
          </p:cNvSpPr>
          <p:nvPr>
            <p:ph idx="1"/>
          </p:nvPr>
        </p:nvSpPr>
        <p:spPr>
          <a:xfrm>
            <a:off x="589915" y="1691005"/>
            <a:ext cx="11308715" cy="4351655"/>
          </a:xfrm>
        </p:spPr>
        <p:txBody>
          <a:bodyPr>
            <a:noAutofit/>
          </a:bodyPr>
          <a:p>
            <a:pPr fontAlgn="auto">
              <a:lnSpc>
                <a:spcPct val="150000"/>
              </a:lnSpc>
            </a:pPr>
            <a:r>
              <a:rPr lang="en-US" altLang="zh-CN" sz="2400">
                <a:sym typeface="+mn-ea"/>
              </a:rPr>
              <a:t>We multiply the remaining number of tiles, which is</a:t>
            </a:r>
            <a:r>
              <a:rPr lang="en-US" altLang="zh-CN" sz="2400">
                <a:sym typeface="+mn-ea"/>
              </a:rPr>
              <a:t> drawn on the path to leaf node.</a:t>
            </a:r>
            <a:endParaRPr lang="en-US" altLang="zh-CN" sz="2400">
              <a:sym typeface="+mn-ea"/>
            </a:endParaRPr>
          </a:p>
          <a:p>
            <a:pPr lvl="1" fontAlgn="auto">
              <a:lnSpc>
                <a:spcPct val="150000"/>
              </a:lnSpc>
            </a:pPr>
            <a:r>
              <a:rPr lang="en-US" altLang="zh-CN" sz="2400">
                <a:sym typeface="+mn-ea"/>
              </a:rPr>
              <a:t>The result represents the probability of winning</a:t>
            </a:r>
            <a:endParaRPr lang="en-US" altLang="zh-CN" sz="2400"/>
          </a:p>
        </p:txBody>
      </p:sp>
      <p:pic>
        <p:nvPicPr>
          <p:cNvPr id="5" name="图片 4"/>
          <p:cNvPicPr>
            <a:picLocks noChangeAspect="1"/>
          </p:cNvPicPr>
          <p:nvPr/>
        </p:nvPicPr>
        <p:blipFill>
          <a:blip r:embed="rId1"/>
          <a:stretch>
            <a:fillRect/>
          </a:stretch>
        </p:blipFill>
        <p:spPr>
          <a:xfrm>
            <a:off x="3077845" y="3196590"/>
            <a:ext cx="8580755" cy="340487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Heuristicly Search</a:t>
            </a:r>
            <a:endParaRPr lang="en-US" altLang="zh-CN"/>
          </a:p>
        </p:txBody>
      </p:sp>
      <p:sp>
        <p:nvSpPr>
          <p:cNvPr id="3" name="内容占位符 2"/>
          <p:cNvSpPr>
            <a:spLocks noGrp="1"/>
          </p:cNvSpPr>
          <p:nvPr>
            <p:ph idx="1"/>
          </p:nvPr>
        </p:nvSpPr>
        <p:spPr>
          <a:xfrm>
            <a:off x="245110" y="1691005"/>
            <a:ext cx="11308715" cy="4351655"/>
          </a:xfrm>
        </p:spPr>
        <p:txBody>
          <a:bodyPr>
            <a:noAutofit/>
          </a:bodyPr>
          <a:p>
            <a:pPr lvl="1" fontAlgn="auto">
              <a:lnSpc>
                <a:spcPct val="150000"/>
              </a:lnSpc>
            </a:pPr>
            <a:r>
              <a:rPr lang="en-US" altLang="zh-CN">
                <a:sym typeface="+mn-ea"/>
              </a:rPr>
              <a:t>We search from worst to best tiles in our hand.</a:t>
            </a:r>
            <a:endParaRPr lang="en-US" altLang="zh-CN" sz="2400"/>
          </a:p>
          <a:p>
            <a:pPr lvl="1" fontAlgn="auto">
              <a:lnSpc>
                <a:spcPct val="150000"/>
              </a:lnSpc>
            </a:pPr>
            <a:r>
              <a:rPr lang="en-US" altLang="zh-CN" sz="2400"/>
              <a:t>If one tile's winning probability is less than the worst tile, then we choose it as the worst tile.</a:t>
            </a:r>
            <a:endParaRPr lang="en-US" altLang="zh-CN" sz="2400"/>
          </a:p>
          <a:p>
            <a:pPr fontAlgn="auto">
              <a:lnSpc>
                <a:spcPct val="150000"/>
              </a:lnSpc>
            </a:pPr>
            <a:endParaRPr lang="en-US" altLang="zh-CN" sz="2400"/>
          </a:p>
          <a:p>
            <a:pPr lvl="1" indent="-228600" algn="l">
              <a:lnSpc>
                <a:spcPct val="150000"/>
              </a:lnSpc>
              <a:spcBef>
                <a:spcPts val="1000"/>
              </a:spcBef>
              <a:buClrTx/>
              <a:buSzTx/>
              <a:buNone/>
            </a:pPr>
            <a:r>
              <a:rPr lang="en-US" altLang="zh-CN">
                <a:gradFill>
                  <a:gsLst>
                    <a:gs pos="0">
                      <a:srgbClr val="012D86"/>
                    </a:gs>
                    <a:gs pos="100000">
                      <a:srgbClr val="0E2557"/>
                    </a:gs>
                  </a:gsLst>
                  <a:lin scaled="0"/>
                </a:gradFill>
                <a:sym typeface="+mn-ea"/>
              </a:rPr>
              <a:t> (C2 C3 C4 C4 B5)</a:t>
            </a:r>
            <a:endParaRPr lang="en-US" altLang="zh-CN">
              <a:gradFill>
                <a:gsLst>
                  <a:gs pos="0">
                    <a:srgbClr val="012D86"/>
                  </a:gs>
                  <a:gs pos="100000">
                    <a:srgbClr val="0E2557"/>
                  </a:gs>
                </a:gsLst>
                <a:lin scaled="0"/>
              </a:gradFill>
              <a:sym typeface="+mn-ea"/>
            </a:endParaRPr>
          </a:p>
          <a:p>
            <a:pPr lvl="1" indent="-228600" algn="l">
              <a:lnSpc>
                <a:spcPct val="150000"/>
              </a:lnSpc>
              <a:spcBef>
                <a:spcPts val="1000"/>
              </a:spcBef>
              <a:buClrTx/>
              <a:buSzTx/>
              <a:buNone/>
            </a:pPr>
            <a:r>
              <a:rPr lang="en-US" altLang="zh-CN">
                <a:gradFill>
                  <a:gsLst>
                    <a:gs pos="0">
                      <a:srgbClr val="012D86"/>
                    </a:gs>
                    <a:gs pos="100000">
                      <a:srgbClr val="0E2557"/>
                    </a:gs>
                  </a:gsLst>
                  <a:lin scaled="0"/>
                </a:gradFill>
                <a:sym typeface="+mn-ea"/>
              </a:rPr>
              <a:t>For example, P(Win | Discard B5) = 0.3, but P(Win | Discard C4) = 0.2, then we choose to discard C4. If the time is up, we also have a better choice than before, even though we did not search the entire tree.</a:t>
            </a:r>
            <a:endParaRPr lang="en-US" altLang="zh-CN" sz="2400"/>
          </a:p>
          <a:p>
            <a:pPr fontAlgn="auto">
              <a:lnSpc>
                <a:spcPct val="150000"/>
              </a:lnSpc>
            </a:pPr>
            <a:endParaRPr lang="en-US" altLang="zh-CN" sz="2400"/>
          </a:p>
          <a:p>
            <a:pPr fontAlgn="auto">
              <a:lnSpc>
                <a:spcPct val="150000"/>
              </a:lnSpc>
            </a:pPr>
            <a:endParaRPr lang="en-US" altLang="zh-CN"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Interaction Method</a:t>
            </a:r>
            <a:endParaRPr lang="en-US" altLang="zh-CN"/>
          </a:p>
        </p:txBody>
      </p:sp>
      <p:sp>
        <p:nvSpPr>
          <p:cNvPr id="3" name="内容占位符 2"/>
          <p:cNvSpPr>
            <a:spLocks noGrp="1"/>
          </p:cNvSpPr>
          <p:nvPr>
            <p:ph idx="1"/>
          </p:nvPr>
        </p:nvSpPr>
        <p:spPr/>
        <p:txBody>
          <a:bodyPr/>
          <a:p>
            <a:pPr fontAlgn="auto">
              <a:lnSpc>
                <a:spcPct val="150000"/>
              </a:lnSpc>
            </a:pPr>
            <a:r>
              <a:rPr lang="en-US" altLang="zh-CN"/>
              <a:t>This part is really simple.</a:t>
            </a:r>
            <a:endParaRPr lang="en-US" altLang="zh-CN"/>
          </a:p>
          <a:p>
            <a:pPr fontAlgn="auto">
              <a:lnSpc>
                <a:spcPct val="150000"/>
              </a:lnSpc>
            </a:pPr>
            <a:r>
              <a:rPr lang="en-US" altLang="zh-CN"/>
              <a:t>When we can CHI/PENG/GANG, we compare the minimal deficiency before CHI/PENG/GANG and after CHI/PENG/GANG.</a:t>
            </a:r>
            <a:endParaRPr lang="en-US" altLang="zh-CN"/>
          </a:p>
          <a:p>
            <a:pPr fontAlgn="auto">
              <a:lnSpc>
                <a:spcPct val="150000"/>
              </a:lnSpc>
            </a:pPr>
            <a:r>
              <a:rPr lang="en-US" altLang="zh-CN"/>
              <a:t>If the minimal deficiency is reduced, we choose to CHI/PENG/GANG.</a:t>
            </a:r>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245995" y="2767965"/>
            <a:ext cx="7700010" cy="1322070"/>
          </a:xfrm>
          <a:prstGeom prst="rect">
            <a:avLst/>
          </a:prstGeom>
          <a:noFill/>
        </p:spPr>
        <p:txBody>
          <a:bodyPr wrap="square" rtlCol="0">
            <a:spAutoFit/>
          </a:bodyPr>
          <a:p>
            <a:pPr algn="ctr"/>
            <a:r>
              <a:rPr lang="en-US" altLang="zh-CN" sz="8000"/>
              <a:t>Thanks!</a:t>
            </a:r>
            <a:endParaRPr lang="zh-CN" altLang="en-US" sz="8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Chinese Standard </a:t>
            </a:r>
            <a:r>
              <a:rPr lang="en-US" altLang="zh-CN"/>
              <a:t>Mahjong</a:t>
            </a:r>
            <a:endParaRPr lang="en-US" altLang="zh-CN"/>
          </a:p>
        </p:txBody>
      </p:sp>
      <p:sp>
        <p:nvSpPr>
          <p:cNvPr id="3" name="内容占位符 2"/>
          <p:cNvSpPr>
            <a:spLocks noGrp="1"/>
          </p:cNvSpPr>
          <p:nvPr>
            <p:ph idx="1"/>
          </p:nvPr>
        </p:nvSpPr>
        <p:spPr>
          <a:xfrm>
            <a:off x="838200" y="1524635"/>
            <a:ext cx="10515600" cy="4672330"/>
          </a:xfrm>
        </p:spPr>
        <p:txBody>
          <a:bodyPr>
            <a:noAutofit/>
          </a:bodyPr>
          <a:p>
            <a:pPr fontAlgn="auto">
              <a:lnSpc>
                <a:spcPct val="150000"/>
              </a:lnSpc>
            </a:pPr>
            <a:r>
              <a:rPr lang="en-US" altLang="zh-CN" sz="1800"/>
              <a:t>imperfect information game</a:t>
            </a:r>
            <a:endParaRPr lang="en-US" altLang="zh-CN" sz="1800"/>
          </a:p>
          <a:p>
            <a:pPr fontAlgn="auto">
              <a:lnSpc>
                <a:spcPct val="150000"/>
              </a:lnSpc>
            </a:pPr>
            <a:r>
              <a:rPr lang="en-US" altLang="zh-CN" sz="1800"/>
              <a:t>Tiles</a:t>
            </a:r>
            <a:endParaRPr lang="en-US" altLang="zh-CN" sz="1800"/>
          </a:p>
          <a:p>
            <a:pPr lvl="1" fontAlgn="auto">
              <a:lnSpc>
                <a:spcPct val="150000"/>
              </a:lnSpc>
            </a:pPr>
            <a:r>
              <a:rPr lang="en-US" altLang="zh-CN" sz="1800">
                <a:sym typeface="+mn-ea"/>
              </a:rPr>
              <a:t>Suit:</a:t>
            </a:r>
            <a:endParaRPr lang="en-US" altLang="zh-CN" sz="1800">
              <a:sym typeface="+mn-ea"/>
            </a:endParaRPr>
          </a:p>
          <a:p>
            <a:pPr lvl="2" fontAlgn="auto">
              <a:lnSpc>
                <a:spcPct val="150000"/>
              </a:lnSpc>
            </a:pPr>
            <a:r>
              <a:rPr lang="en-US" altLang="zh-CN" sz="1800">
                <a:sym typeface="+mn-ea"/>
              </a:rPr>
              <a:t>Character 1~9	(C1~9)</a:t>
            </a:r>
            <a:endParaRPr lang="en-US" altLang="zh-CN" sz="1800"/>
          </a:p>
          <a:p>
            <a:pPr lvl="2" fontAlgn="auto">
              <a:lnSpc>
                <a:spcPct val="150000"/>
              </a:lnSpc>
            </a:pPr>
            <a:r>
              <a:rPr lang="en-US" altLang="zh-CN" sz="1800">
                <a:sym typeface="+mn-ea"/>
              </a:rPr>
              <a:t>Dot 1~9	(D1~9)</a:t>
            </a:r>
            <a:endParaRPr lang="en-US" altLang="zh-CN" sz="1800"/>
          </a:p>
          <a:p>
            <a:pPr lvl="2" fontAlgn="auto">
              <a:lnSpc>
                <a:spcPct val="150000"/>
              </a:lnSpc>
            </a:pPr>
            <a:r>
              <a:rPr lang="en-US" altLang="zh-CN" sz="1800">
                <a:sym typeface="+mn-ea"/>
              </a:rPr>
              <a:t>Bamboo 1~9	(B1~9)</a:t>
            </a:r>
            <a:endParaRPr lang="en-US" altLang="zh-CN" sz="1800"/>
          </a:p>
          <a:p>
            <a:pPr lvl="1" fontAlgn="auto">
              <a:lnSpc>
                <a:spcPct val="150000"/>
              </a:lnSpc>
            </a:pPr>
            <a:r>
              <a:rPr lang="en-US" altLang="zh-CN" sz="1800">
                <a:sym typeface="+mn-ea"/>
              </a:rPr>
              <a:t>Wind: Spring, Summer, Autumn, Winter	(F1~4)</a:t>
            </a:r>
            <a:endParaRPr lang="en-US" altLang="zh-CN" sz="1800"/>
          </a:p>
          <a:p>
            <a:pPr lvl="1" fontAlgn="auto">
              <a:lnSpc>
                <a:spcPct val="150000"/>
              </a:lnSpc>
            </a:pPr>
            <a:r>
              <a:rPr lang="en-US" altLang="zh-CN" sz="1800">
                <a:sym typeface="+mn-ea"/>
              </a:rPr>
              <a:t>Dragon: Plum, Orchid, Bamboo			(J1~3)</a:t>
            </a:r>
            <a:endParaRPr lang="en-US" altLang="zh-CN" sz="1800">
              <a:sym typeface="+mn-ea"/>
            </a:endParaRPr>
          </a:p>
          <a:p>
            <a:pPr lvl="1" fontAlgn="auto">
              <a:lnSpc>
                <a:spcPct val="150000"/>
              </a:lnSpc>
            </a:pPr>
            <a:r>
              <a:rPr lang="en-US" altLang="zh-CN" sz="1800">
                <a:sym typeface="+mn-ea"/>
              </a:rPr>
              <a:t>Flower		(H1~8)</a:t>
            </a:r>
            <a:endParaRPr lang="en-US" altLang="zh-CN" sz="1800"/>
          </a:p>
          <a:p>
            <a:pPr fontAlgn="auto">
              <a:lnSpc>
                <a:spcPct val="150000"/>
              </a:lnSpc>
            </a:pPr>
            <a:r>
              <a:rPr lang="en-US" altLang="zh-CN" sz="1800"/>
              <a:t>Each player holds 13 hand tiles at beginning</a:t>
            </a:r>
            <a:endParaRPr lang="en-US" altLang="zh-CN"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Chinese Standard Mahjong</a:t>
            </a:r>
            <a:endParaRPr lang="en-US" altLang="zh-CN"/>
          </a:p>
        </p:txBody>
      </p:sp>
      <p:sp>
        <p:nvSpPr>
          <p:cNvPr id="3" name="内容占位符 2"/>
          <p:cNvSpPr>
            <a:spLocks noGrp="1"/>
          </p:cNvSpPr>
          <p:nvPr>
            <p:ph idx="1"/>
          </p:nvPr>
        </p:nvSpPr>
        <p:spPr>
          <a:xfrm>
            <a:off x="838200" y="1691005"/>
            <a:ext cx="10515600" cy="4547235"/>
          </a:xfrm>
        </p:spPr>
        <p:txBody>
          <a:bodyPr>
            <a:noAutofit/>
          </a:bodyPr>
          <a:p>
            <a:pPr fontAlgn="auto">
              <a:lnSpc>
                <a:spcPct val="150000"/>
              </a:lnSpc>
            </a:pPr>
            <a:r>
              <a:rPr lang="en-US" altLang="zh-CN" sz="1900"/>
              <a:t>Melds</a:t>
            </a:r>
            <a:endParaRPr lang="en-US" altLang="zh-CN" sz="1900"/>
          </a:p>
          <a:p>
            <a:pPr lvl="1" fontAlgn="auto">
              <a:lnSpc>
                <a:spcPct val="150000"/>
              </a:lnSpc>
            </a:pPr>
            <a:r>
              <a:rPr lang="zh-CN" altLang="en-US" sz="1900"/>
              <a:t>Sequence:  three consecutive numbers of the same suit. </a:t>
            </a:r>
            <a:r>
              <a:rPr lang="en-US" altLang="zh-CN" sz="1900"/>
              <a:t>		</a:t>
            </a:r>
            <a:r>
              <a:rPr lang="en-US" altLang="zh-CN" sz="1900">
                <a:gradFill>
                  <a:gsLst>
                    <a:gs pos="0">
                      <a:srgbClr val="012D86"/>
                    </a:gs>
                    <a:gs pos="100000">
                      <a:srgbClr val="0E2557"/>
                    </a:gs>
                  </a:gsLst>
                  <a:lin scaled="0"/>
                </a:gradFill>
              </a:rPr>
              <a:t>(C1 C2 C3)</a:t>
            </a:r>
            <a:endParaRPr lang="zh-CN" altLang="en-US" sz="1900">
              <a:gradFill>
                <a:gsLst>
                  <a:gs pos="0">
                    <a:srgbClr val="012D86"/>
                  </a:gs>
                  <a:gs pos="100000">
                    <a:srgbClr val="0E2557"/>
                  </a:gs>
                </a:gsLst>
                <a:lin scaled="0"/>
              </a:gradFill>
            </a:endParaRPr>
          </a:p>
          <a:p>
            <a:pPr lvl="1" fontAlgn="auto">
              <a:lnSpc>
                <a:spcPct val="150000"/>
              </a:lnSpc>
            </a:pPr>
            <a:r>
              <a:rPr lang="zh-CN" altLang="en-US" sz="1900"/>
              <a:t>Triplet: the same 3 tiles of Suit / </a:t>
            </a:r>
            <a:r>
              <a:rPr lang="en-US" altLang="zh-CN" sz="1900"/>
              <a:t>Wind</a:t>
            </a:r>
            <a:r>
              <a:rPr lang="zh-CN" altLang="en-US" sz="1900"/>
              <a:t> / </a:t>
            </a:r>
            <a:r>
              <a:rPr lang="en-US" altLang="zh-CN" sz="1900"/>
              <a:t>Dragon</a:t>
            </a:r>
            <a:r>
              <a:rPr lang="zh-CN" altLang="en-US" sz="1900"/>
              <a:t>.</a:t>
            </a:r>
            <a:r>
              <a:rPr lang="en-US" altLang="zh-CN" sz="1900"/>
              <a:t>			</a:t>
            </a:r>
            <a:r>
              <a:rPr lang="en-US" altLang="zh-CN" sz="1900">
                <a:gradFill>
                  <a:gsLst>
                    <a:gs pos="0">
                      <a:srgbClr val="012D86"/>
                    </a:gs>
                    <a:gs pos="100000">
                      <a:srgbClr val="0E2557"/>
                    </a:gs>
                  </a:gsLst>
                  <a:lin scaled="0"/>
                </a:gradFill>
              </a:rPr>
              <a:t>(C1 C1 C1)</a:t>
            </a:r>
            <a:endParaRPr lang="zh-CN" altLang="en-US" sz="1900">
              <a:gradFill>
                <a:gsLst>
                  <a:gs pos="0">
                    <a:srgbClr val="012D86"/>
                  </a:gs>
                  <a:gs pos="100000">
                    <a:srgbClr val="0E2557"/>
                  </a:gs>
                </a:gsLst>
                <a:lin scaled="0"/>
              </a:gradFill>
            </a:endParaRPr>
          </a:p>
          <a:p>
            <a:pPr lvl="1" fontAlgn="auto">
              <a:lnSpc>
                <a:spcPct val="150000"/>
              </a:lnSpc>
            </a:pPr>
            <a:r>
              <a:rPr lang="zh-CN" altLang="en-US" sz="1900"/>
              <a:t>Kong: the same 4 tiles of Suit / </a:t>
            </a:r>
            <a:r>
              <a:rPr lang="en-US" altLang="zh-CN" sz="1900"/>
              <a:t>Wind </a:t>
            </a:r>
            <a:r>
              <a:rPr lang="zh-CN" altLang="en-US" sz="1900"/>
              <a:t>/ </a:t>
            </a:r>
            <a:r>
              <a:rPr lang="en-US" altLang="zh-CN" sz="1900"/>
              <a:t>Dragon</a:t>
            </a:r>
            <a:r>
              <a:rPr lang="zh-CN" altLang="en-US" sz="1900"/>
              <a:t>.</a:t>
            </a:r>
            <a:r>
              <a:rPr lang="en-US" altLang="zh-CN" sz="1900"/>
              <a:t>			</a:t>
            </a:r>
            <a:r>
              <a:rPr lang="en-US" altLang="zh-CN" sz="1900">
                <a:gradFill>
                  <a:gsLst>
                    <a:gs pos="0">
                      <a:srgbClr val="012D86"/>
                    </a:gs>
                    <a:gs pos="100000">
                      <a:srgbClr val="0E2557"/>
                    </a:gs>
                  </a:gsLst>
                  <a:lin scaled="0"/>
                </a:gradFill>
              </a:rPr>
              <a:t>(C1 C1 C1 C1)</a:t>
            </a:r>
            <a:endParaRPr lang="zh-CN" altLang="en-US" sz="1900">
              <a:gradFill>
                <a:gsLst>
                  <a:gs pos="0">
                    <a:srgbClr val="012D86"/>
                  </a:gs>
                  <a:gs pos="100000">
                    <a:srgbClr val="0E2557"/>
                  </a:gs>
                </a:gsLst>
                <a:lin scaled="0"/>
              </a:gradFill>
            </a:endParaRPr>
          </a:p>
          <a:p>
            <a:pPr fontAlgn="auto">
              <a:lnSpc>
                <a:spcPct val="150000"/>
              </a:lnSpc>
            </a:pPr>
            <a:endParaRPr lang="zh-CN" altLang="en-US" sz="1900"/>
          </a:p>
          <a:p>
            <a:pPr fontAlgn="auto">
              <a:lnSpc>
                <a:spcPct val="150000"/>
              </a:lnSpc>
            </a:pPr>
            <a:r>
              <a:rPr lang="en-US" altLang="zh-CN" sz="1900"/>
              <a:t>Interaction with other players</a:t>
            </a:r>
            <a:endParaRPr lang="zh-CN" altLang="en-US" sz="1900"/>
          </a:p>
          <a:p>
            <a:pPr lvl="1" fontAlgn="auto">
              <a:lnSpc>
                <a:spcPct val="150000"/>
              </a:lnSpc>
            </a:pPr>
            <a:r>
              <a:rPr lang="zh-CN" altLang="en-US" sz="1900"/>
              <a:t>Chow:  </a:t>
            </a:r>
            <a:r>
              <a:rPr lang="en-US" altLang="zh-CN" sz="1900"/>
              <a:t>form a sequence with the discarded tile.  </a:t>
            </a:r>
            <a:r>
              <a:rPr lang="en-US" altLang="zh-CN" sz="1900">
                <a:sym typeface="+mn-ea"/>
              </a:rPr>
              <a:t>from your left-hand-player</a:t>
            </a:r>
            <a:endParaRPr lang="zh-CN" altLang="en-US" sz="1900"/>
          </a:p>
          <a:p>
            <a:pPr lvl="1" fontAlgn="auto">
              <a:lnSpc>
                <a:spcPct val="150000"/>
              </a:lnSpc>
            </a:pPr>
            <a:r>
              <a:rPr lang="zh-CN" altLang="en-US" sz="1900"/>
              <a:t>Pung:   </a:t>
            </a:r>
            <a:r>
              <a:rPr lang="en-US" altLang="zh-CN" sz="1900"/>
              <a:t>form a Triplet</a:t>
            </a:r>
            <a:endParaRPr lang="zh-CN" altLang="en-US" sz="1900"/>
          </a:p>
          <a:p>
            <a:pPr lvl="1" fontAlgn="auto">
              <a:lnSpc>
                <a:spcPct val="150000"/>
              </a:lnSpc>
            </a:pPr>
            <a:r>
              <a:rPr lang="zh-CN" altLang="en-US" sz="1900"/>
              <a:t>Kong:   </a:t>
            </a:r>
            <a:r>
              <a:rPr lang="en-US" altLang="zh-CN" sz="1900"/>
              <a:t>form a Kong</a:t>
            </a:r>
            <a:endParaRPr lang="en-US" altLang="zh-CN" sz="1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Chinese Standard Mahjong</a:t>
            </a:r>
            <a:endParaRPr lang="en-US" altLang="zh-CN"/>
          </a:p>
        </p:txBody>
      </p:sp>
      <p:sp>
        <p:nvSpPr>
          <p:cNvPr id="3" name="内容占位符 2"/>
          <p:cNvSpPr>
            <a:spLocks noGrp="1"/>
          </p:cNvSpPr>
          <p:nvPr>
            <p:ph idx="1"/>
          </p:nvPr>
        </p:nvSpPr>
        <p:spPr>
          <a:xfrm>
            <a:off x="838200" y="1541145"/>
            <a:ext cx="10515600" cy="4825365"/>
          </a:xfrm>
        </p:spPr>
        <p:txBody>
          <a:bodyPr>
            <a:normAutofit fontScale="60000"/>
          </a:bodyPr>
          <a:p>
            <a:pPr fontAlgn="auto">
              <a:lnSpc>
                <a:spcPct val="150000"/>
              </a:lnSpc>
            </a:pPr>
            <a:r>
              <a:rPr lang="en-US" altLang="zh-CN" sz="2665"/>
              <a:t>Win</a:t>
            </a:r>
            <a:endParaRPr lang="en-US" altLang="zh-CN" sz="2665"/>
          </a:p>
          <a:p>
            <a:pPr lvl="1" fontAlgn="auto">
              <a:lnSpc>
                <a:spcPct val="150000"/>
              </a:lnSpc>
            </a:pPr>
            <a:r>
              <a:rPr lang="en-US" altLang="zh-CN" sz="2665">
                <a:sym typeface="+mn-ea"/>
              </a:rPr>
              <a:t>the combination of tiles should match a specific pattern. </a:t>
            </a:r>
            <a:endParaRPr lang="en-US" altLang="zh-CN" sz="2665"/>
          </a:p>
          <a:p>
            <a:pPr lvl="1" fontAlgn="auto">
              <a:lnSpc>
                <a:spcPct val="150000"/>
              </a:lnSpc>
            </a:pPr>
            <a:r>
              <a:rPr lang="en-US" altLang="zh-CN" sz="2665">
                <a:sym typeface="+mn-ea"/>
              </a:rPr>
              <a:t>There are 81 patterns of Chinese Standard Mahjong, and different patterns have different score points. </a:t>
            </a:r>
            <a:endParaRPr lang="en-US" altLang="zh-CN" sz="2665"/>
          </a:p>
          <a:p>
            <a:pPr lvl="1" fontAlgn="auto">
              <a:lnSpc>
                <a:spcPct val="150000"/>
              </a:lnSpc>
            </a:pPr>
            <a:r>
              <a:rPr lang="en-US" altLang="zh-CN" sz="2665">
                <a:sym typeface="+mn-ea"/>
              </a:rPr>
              <a:t>The player can declare he wins.</a:t>
            </a:r>
            <a:endParaRPr lang="en-US" altLang="zh-CN" sz="2665"/>
          </a:p>
          <a:p>
            <a:pPr lvl="2" fontAlgn="auto">
              <a:lnSpc>
                <a:spcPct val="150000"/>
              </a:lnSpc>
            </a:pPr>
            <a:r>
              <a:rPr lang="en-US" altLang="zh-CN" sz="2665">
                <a:sym typeface="+mn-ea"/>
              </a:rPr>
              <a:t>if he reaches 8 scores, true win;  else, wrong win.</a:t>
            </a:r>
            <a:endParaRPr lang="en-US" altLang="zh-CN" sz="2665"/>
          </a:p>
          <a:p>
            <a:pPr fontAlgn="auto">
              <a:lnSpc>
                <a:spcPct val="150000"/>
              </a:lnSpc>
            </a:pPr>
            <a:r>
              <a:rPr lang="en-US" altLang="zh-CN" sz="2665"/>
              <a:t>Win Types</a:t>
            </a:r>
            <a:endParaRPr lang="en-US" altLang="zh-CN" sz="2665"/>
          </a:p>
          <a:p>
            <a:pPr lvl="1" fontAlgn="auto">
              <a:lnSpc>
                <a:spcPct val="150000"/>
              </a:lnSpc>
            </a:pPr>
            <a:r>
              <a:rPr lang="en-US" altLang="zh-CN" sz="2665"/>
              <a:t>Basic: four melds + one pair</a:t>
            </a:r>
            <a:endParaRPr lang="en-US" altLang="zh-CN" sz="2665"/>
          </a:p>
          <a:p>
            <a:pPr lvl="1" fontAlgn="auto">
              <a:lnSpc>
                <a:spcPct val="150000"/>
              </a:lnSpc>
            </a:pPr>
            <a:r>
              <a:rPr lang="en-US" altLang="zh-CN" sz="2665"/>
              <a:t>Seven Pairs: seven pairs</a:t>
            </a:r>
            <a:endParaRPr lang="en-US" altLang="zh-CN" sz="2665"/>
          </a:p>
          <a:p>
            <a:pPr lvl="1" fontAlgn="auto">
              <a:lnSpc>
                <a:spcPct val="150000"/>
              </a:lnSpc>
            </a:pPr>
            <a:r>
              <a:rPr lang="en-US" altLang="zh-CN" sz="2665"/>
              <a:t>Thirteen Orphans: </a:t>
            </a:r>
            <a:r>
              <a:rPr lang="en-US" altLang="zh-CN" sz="2665">
                <a:gradFill>
                  <a:gsLst>
                    <a:gs pos="0">
                      <a:srgbClr val="012D86"/>
                    </a:gs>
                    <a:gs pos="100000">
                      <a:srgbClr val="0E2557"/>
                    </a:gs>
                  </a:gsLst>
                  <a:lin scaled="0"/>
                </a:gradFill>
              </a:rPr>
              <a:t>(1C 9C 1B 9B 1D 9D F1 F2 F3 F4 J1 J2 J3) </a:t>
            </a:r>
            <a:endParaRPr lang="en-US" altLang="zh-CN" sz="2665">
              <a:gradFill>
                <a:gsLst>
                  <a:gs pos="0">
                    <a:srgbClr val="012D86"/>
                  </a:gs>
                  <a:gs pos="100000">
                    <a:srgbClr val="0E2557"/>
                  </a:gs>
                </a:gsLst>
                <a:lin scaled="0"/>
              </a:gradFill>
            </a:endParaRPr>
          </a:p>
          <a:p>
            <a:pPr lvl="1" fontAlgn="auto">
              <a:lnSpc>
                <a:spcPct val="150000"/>
              </a:lnSpc>
            </a:pPr>
            <a:r>
              <a:rPr lang="en-US" altLang="zh-CN" sz="2665"/>
              <a:t>Knitted Tiles: 14 tiles from </a:t>
            </a:r>
            <a:r>
              <a:rPr lang="en-US" altLang="zh-CN" sz="2665">
                <a:gradFill>
                  <a:gsLst>
                    <a:gs pos="0">
                      <a:srgbClr val="012D86"/>
                    </a:gs>
                    <a:gs pos="100000">
                      <a:srgbClr val="0E2557"/>
                    </a:gs>
                  </a:gsLst>
                  <a:lin scaled="0"/>
                </a:gradFill>
              </a:rPr>
              <a:t>(1C 4C 7C 2B 5B 8B 3D 6D 9D F1 F2 F3 F4 J1 J2 J3)</a:t>
            </a:r>
            <a:endParaRPr lang="en-US" altLang="zh-CN" sz="2665">
              <a:gradFill>
                <a:gsLst>
                  <a:gs pos="0">
                    <a:srgbClr val="012D86"/>
                  </a:gs>
                  <a:gs pos="100000">
                    <a:srgbClr val="0E2557"/>
                  </a:gs>
                </a:gsLst>
                <a:lin scaled="0"/>
              </a:gradFill>
            </a:endParaRPr>
          </a:p>
          <a:p>
            <a:pPr lvl="1" fontAlgn="auto">
              <a:lnSpc>
                <a:spcPct val="150000"/>
              </a:lnSpc>
            </a:pPr>
            <a:r>
              <a:rPr lang="en-US" altLang="zh-CN" sz="2665"/>
              <a:t>Knitted Straight: </a:t>
            </a:r>
            <a:r>
              <a:rPr lang="en-US" altLang="zh-CN" sz="2665">
                <a:gradFill>
                  <a:gsLst>
                    <a:gs pos="0">
                      <a:srgbClr val="012D86"/>
                    </a:gs>
                    <a:gs pos="100000">
                      <a:srgbClr val="0E2557"/>
                    </a:gs>
                  </a:gsLst>
                  <a:lin scaled="0"/>
                </a:gradFill>
              </a:rPr>
              <a:t>(1C 4C 7C 2B 5B 8B 3D 6D 9D) + one meld + one pair</a:t>
            </a:r>
            <a:endParaRPr lang="en-US" altLang="zh-CN" sz="2665">
              <a:gradFill>
                <a:gsLst>
                  <a:gs pos="0">
                    <a:srgbClr val="012D86"/>
                  </a:gs>
                  <a:gs pos="100000">
                    <a:srgbClr val="0E2557"/>
                  </a:gs>
                </a:gsLst>
                <a:lin scaled="0"/>
              </a:gradFill>
            </a:endParaRPr>
          </a:p>
          <a:p>
            <a:pPr lvl="1"/>
            <a:endParaRPr lang="en-US" altLang="zh-CN" sz="2665">
              <a:gradFill>
                <a:gsLst>
                  <a:gs pos="0">
                    <a:srgbClr val="012D86"/>
                  </a:gs>
                  <a:gs pos="100000">
                    <a:srgbClr val="0E2557"/>
                  </a:gs>
                </a:gsLst>
                <a:lin scaled="0"/>
              </a:gra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Competition</a:t>
            </a:r>
            <a:endParaRPr lang="en-US" altLang="zh-CN"/>
          </a:p>
        </p:txBody>
      </p:sp>
      <p:sp>
        <p:nvSpPr>
          <p:cNvPr id="3" name="内容占位符 2"/>
          <p:cNvSpPr>
            <a:spLocks noGrp="1"/>
          </p:cNvSpPr>
          <p:nvPr>
            <p:ph idx="1"/>
          </p:nvPr>
        </p:nvSpPr>
        <p:spPr/>
        <p:txBody>
          <a:bodyPr>
            <a:normAutofit/>
          </a:bodyPr>
          <a:p>
            <a:pPr fontAlgn="auto">
              <a:lnSpc>
                <a:spcPct val="150000"/>
              </a:lnSpc>
            </a:pPr>
            <a:r>
              <a:rPr lang="en-US" altLang="zh-CN"/>
              <a:t>Every player has their own tile wall</a:t>
            </a:r>
            <a:endParaRPr lang="en-US" altLang="zh-CN"/>
          </a:p>
          <a:p>
            <a:pPr fontAlgn="auto">
              <a:lnSpc>
                <a:spcPct val="150000"/>
              </a:lnSpc>
            </a:pPr>
            <a:r>
              <a:rPr lang="en-US" altLang="zh-CN"/>
              <a:t>no flowers</a:t>
            </a:r>
            <a:endParaRPr lang="en-US" altLang="zh-CN"/>
          </a:p>
          <a:p>
            <a:pPr fontAlgn="auto">
              <a:lnSpc>
                <a:spcPct val="150000"/>
              </a:lnSpc>
            </a:pPr>
            <a:r>
              <a:rPr lang="en-US" altLang="zh-CN"/>
              <a:t>In the same initial state, iterate through each combination of players</a:t>
            </a:r>
            <a:endParaRPr lang="en-US" altLang="zh-CN"/>
          </a:p>
          <a:p>
            <a:pPr fontAlgn="auto">
              <a:lnSpc>
                <a:spcPct val="150000"/>
              </a:lnSpc>
            </a:pPr>
            <a:endParaRPr lang="en-US" altLang="zh-CN"/>
          </a:p>
          <a:p>
            <a:pPr fontAlgn="auto">
              <a:lnSpc>
                <a:spcPct val="150000"/>
              </a:lnSpc>
            </a:pPr>
            <a:r>
              <a:rPr lang="en-US" altLang="zh-CN" b="1"/>
              <a:t>time limit for C++: Each decision 1s</a:t>
            </a:r>
            <a:endParaRPr lang="en-US" altLang="zh-CN"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Our Method</a:t>
            </a:r>
            <a:endParaRPr lang="en-US" altLang="zh-CN"/>
          </a:p>
        </p:txBody>
      </p:sp>
      <p:sp>
        <p:nvSpPr>
          <p:cNvPr id="3" name="内容占位符 2"/>
          <p:cNvSpPr>
            <a:spLocks noGrp="1"/>
          </p:cNvSpPr>
          <p:nvPr>
            <p:ph idx="1"/>
          </p:nvPr>
        </p:nvSpPr>
        <p:spPr/>
        <p:txBody>
          <a:bodyPr>
            <a:normAutofit lnSpcReduction="20000"/>
          </a:bodyPr>
          <a:p>
            <a:pPr fontAlgn="auto">
              <a:lnSpc>
                <a:spcPct val="150000"/>
              </a:lnSpc>
            </a:pPr>
            <a:r>
              <a:rPr lang="en-US" altLang="zh-CN" sz="2665"/>
              <a:t>1. Use valuation methods to calculate a rough decision</a:t>
            </a:r>
            <a:endParaRPr lang="en-US" altLang="zh-CN" sz="2665"/>
          </a:p>
          <a:p>
            <a:pPr lvl="1" fontAlgn="auto">
              <a:lnSpc>
                <a:spcPct val="150000"/>
              </a:lnSpc>
            </a:pPr>
            <a:r>
              <a:rPr lang="en-US" altLang="zh-CN" sz="2665"/>
              <a:t>devide the hand tiles</a:t>
            </a:r>
            <a:endParaRPr lang="en-US" altLang="zh-CN" sz="2665"/>
          </a:p>
          <a:p>
            <a:pPr lvl="1" fontAlgn="auto">
              <a:lnSpc>
                <a:spcPct val="150000"/>
              </a:lnSpc>
            </a:pPr>
            <a:r>
              <a:rPr lang="en-US" altLang="zh-CN" sz="2665"/>
              <a:t>evaluate each tile</a:t>
            </a:r>
            <a:endParaRPr lang="en-US" altLang="zh-CN" sz="2665"/>
          </a:p>
          <a:p>
            <a:pPr fontAlgn="auto">
              <a:lnSpc>
                <a:spcPct val="150000"/>
              </a:lnSpc>
            </a:pPr>
            <a:r>
              <a:rPr lang="en-US" altLang="zh-CN" sz="2665"/>
              <a:t>2. Search the entire tree as much as possible in the remaining time</a:t>
            </a:r>
            <a:endParaRPr lang="en-US" altLang="zh-CN" sz="2665"/>
          </a:p>
          <a:p>
            <a:pPr lvl="1" fontAlgn="auto">
              <a:lnSpc>
                <a:spcPct val="150000"/>
              </a:lnSpc>
            </a:pPr>
            <a:r>
              <a:rPr lang="en-US" altLang="zh-CN" sz="2665"/>
              <a:t>build the search tree</a:t>
            </a:r>
            <a:endParaRPr lang="en-US" altLang="zh-CN" sz="2665"/>
          </a:p>
          <a:p>
            <a:pPr lvl="1" fontAlgn="auto">
              <a:lnSpc>
                <a:spcPct val="150000"/>
              </a:lnSpc>
            </a:pPr>
            <a:r>
              <a:rPr lang="en-US" altLang="zh-CN" sz="2665"/>
              <a:t>heuristically search</a:t>
            </a:r>
            <a:endParaRPr lang="en-US" altLang="zh-CN" sz="2665"/>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Divide the Hand Tiles</a:t>
            </a:r>
            <a:endParaRPr lang="en-US" altLang="zh-CN"/>
          </a:p>
        </p:txBody>
      </p:sp>
      <p:sp>
        <p:nvSpPr>
          <p:cNvPr id="3" name="内容占位符 2"/>
          <p:cNvSpPr>
            <a:spLocks noGrp="1"/>
          </p:cNvSpPr>
          <p:nvPr>
            <p:ph idx="1"/>
          </p:nvPr>
        </p:nvSpPr>
        <p:spPr/>
        <p:txBody>
          <a:bodyPr>
            <a:normAutofit lnSpcReduction="20000"/>
          </a:bodyPr>
          <a:p>
            <a:pPr indent="0" fontAlgn="auto">
              <a:lnSpc>
                <a:spcPct val="150000"/>
              </a:lnSpc>
            </a:pPr>
            <a:r>
              <a:rPr lang="en-US" altLang="zh-CN"/>
              <a:t> For specific hand tiles, we need to divide</a:t>
            </a:r>
            <a:r>
              <a:rPr lang="en-US" altLang="zh-CN"/>
              <a:t> it.</a:t>
            </a:r>
            <a:endParaRPr lang="en-US" altLang="zh-CN"/>
          </a:p>
          <a:p>
            <a:pPr lvl="1" indent="0" fontAlgn="auto">
              <a:lnSpc>
                <a:spcPct val="150000"/>
              </a:lnSpc>
            </a:pPr>
            <a:r>
              <a:rPr lang="en-US" altLang="zh-CN"/>
              <a:t> Sort the hand tiles.</a:t>
            </a:r>
            <a:endParaRPr lang="en-US" altLang="zh-CN"/>
          </a:p>
          <a:p>
            <a:pPr lvl="1" indent="0" fontAlgn="auto">
              <a:lnSpc>
                <a:spcPct val="150000"/>
              </a:lnSpc>
            </a:pPr>
            <a:r>
              <a:rPr lang="en-US" altLang="zh-CN"/>
              <a:t> Use BFS to search all of its combinations.</a:t>
            </a:r>
            <a:endParaRPr lang="en-US" altLang="zh-CN"/>
          </a:p>
          <a:p>
            <a:pPr marL="457200" lvl="1" algn="l" fontAlgn="auto">
              <a:lnSpc>
                <a:spcPct val="150000"/>
              </a:lnSpc>
              <a:buClrTx/>
              <a:buSzTx/>
              <a:buNone/>
            </a:pPr>
            <a:endParaRPr lang="en-US" altLang="zh-CN">
              <a:gradFill>
                <a:gsLst>
                  <a:gs pos="0">
                    <a:srgbClr val="012D86"/>
                  </a:gs>
                  <a:gs pos="100000">
                    <a:srgbClr val="0E2557"/>
                  </a:gs>
                </a:gsLst>
                <a:lin scaled="0"/>
              </a:gradFill>
            </a:endParaRPr>
          </a:p>
          <a:p>
            <a:pPr marL="457200" lvl="1" algn="l" fontAlgn="auto">
              <a:lnSpc>
                <a:spcPct val="150000"/>
              </a:lnSpc>
              <a:spcBef>
                <a:spcPts val="1000"/>
              </a:spcBef>
              <a:buClrTx/>
              <a:buSzTx/>
              <a:buNone/>
            </a:pPr>
            <a:r>
              <a:rPr lang="en-US" altLang="zh-CN">
                <a:gradFill>
                  <a:gsLst>
                    <a:gs pos="0">
                      <a:srgbClr val="012D86"/>
                    </a:gs>
                    <a:gs pos="100000">
                      <a:srgbClr val="0E2557"/>
                    </a:gs>
                  </a:gsLst>
                  <a:lin scaled="0"/>
                </a:gradFill>
              </a:rPr>
              <a:t>     (C1 C2 C3 B4)</a:t>
            </a:r>
            <a:endParaRPr lang="en-US" altLang="zh-CN">
              <a:gradFill>
                <a:gsLst>
                  <a:gs pos="0">
                    <a:srgbClr val="012D86"/>
                  </a:gs>
                  <a:gs pos="100000">
                    <a:srgbClr val="0E2557"/>
                  </a:gs>
                </a:gsLst>
                <a:lin scaled="0"/>
              </a:gradFill>
            </a:endParaRPr>
          </a:p>
          <a:p>
            <a:pPr marL="457200" lvl="1" algn="l" fontAlgn="auto">
              <a:lnSpc>
                <a:spcPct val="150000"/>
              </a:lnSpc>
              <a:spcBef>
                <a:spcPts val="1000"/>
              </a:spcBef>
              <a:buClrTx/>
              <a:buSzTx/>
              <a:buNone/>
            </a:pPr>
            <a:r>
              <a:rPr lang="en-US" altLang="zh-CN">
                <a:gradFill>
                  <a:gsLst>
                    <a:gs pos="0">
                      <a:srgbClr val="012D86"/>
                    </a:gs>
                    <a:gs pos="100000">
                      <a:srgbClr val="0E2557"/>
                    </a:gs>
                  </a:gsLst>
                  <a:lin scaled="0"/>
                </a:gradFill>
              </a:rPr>
              <a:t>=&gt; (C1 C2 C3 | B4) (C1 C2|C3|B4) (C1|C2 C3|B4) </a:t>
            </a:r>
            <a:endParaRPr lang="en-US" altLang="zh-CN">
              <a:gradFill>
                <a:gsLst>
                  <a:gs pos="0">
                    <a:srgbClr val="012D86"/>
                  </a:gs>
                  <a:gs pos="100000">
                    <a:srgbClr val="0E2557"/>
                  </a:gs>
                </a:gsLst>
                <a:lin scaled="0"/>
              </a:gradFill>
            </a:endParaRPr>
          </a:p>
          <a:p>
            <a:pPr marL="457200" lvl="1" algn="l" fontAlgn="auto">
              <a:lnSpc>
                <a:spcPct val="150000"/>
              </a:lnSpc>
              <a:spcBef>
                <a:spcPts val="1000"/>
              </a:spcBef>
              <a:buClrTx/>
              <a:buSzTx/>
              <a:buNone/>
            </a:pPr>
            <a:r>
              <a:rPr lang="en-US" altLang="zh-CN">
                <a:gradFill>
                  <a:gsLst>
                    <a:gs pos="0">
                      <a:srgbClr val="012D86"/>
                    </a:gs>
                    <a:gs pos="100000">
                      <a:srgbClr val="0E2557"/>
                    </a:gs>
                  </a:gsLst>
                  <a:lin scaled="0"/>
                </a:gradFill>
              </a:rPr>
              <a:t>     (C1 C3|C2|B4) (C1|C2|C3|B4)</a:t>
            </a:r>
            <a:endParaRPr lang="en-US" altLang="zh-CN">
              <a:gradFill>
                <a:gsLst>
                  <a:gs pos="0">
                    <a:srgbClr val="012D86"/>
                  </a:gs>
                  <a:gs pos="100000">
                    <a:srgbClr val="0E2557"/>
                  </a:gs>
                </a:gsLst>
                <a:lin scaled="0"/>
              </a:gra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Divide the Hand Tiles</a:t>
            </a:r>
            <a:endParaRPr lang="en-US" altLang="zh-CN"/>
          </a:p>
        </p:txBody>
      </p:sp>
      <p:sp>
        <p:nvSpPr>
          <p:cNvPr id="3" name="内容占位符 2"/>
          <p:cNvSpPr>
            <a:spLocks noGrp="1"/>
          </p:cNvSpPr>
          <p:nvPr>
            <p:ph idx="1"/>
          </p:nvPr>
        </p:nvSpPr>
        <p:spPr>
          <a:xfrm>
            <a:off x="661035" y="1691005"/>
            <a:ext cx="11000105" cy="4769485"/>
          </a:xfrm>
        </p:spPr>
        <p:txBody>
          <a:bodyPr>
            <a:normAutofit/>
          </a:bodyPr>
          <a:p>
            <a:pPr fontAlgn="auto">
              <a:lnSpc>
                <a:spcPct val="150000"/>
              </a:lnSpc>
            </a:pPr>
            <a:r>
              <a:rPr lang="en-US" altLang="zh-CN"/>
              <a:t>Define: </a:t>
            </a:r>
            <a:endParaRPr lang="en-US" altLang="zh-CN"/>
          </a:p>
          <a:p>
            <a:pPr lvl="1" fontAlgn="auto">
              <a:lnSpc>
                <a:spcPct val="150000"/>
              </a:lnSpc>
            </a:pPr>
            <a:r>
              <a:rPr lang="en-US" altLang="zh-CN"/>
              <a:t>S := set of our hand tiles</a:t>
            </a:r>
            <a:endParaRPr lang="en-US" altLang="zh-CN"/>
          </a:p>
          <a:p>
            <a:pPr lvl="1" fontAlgn="auto">
              <a:lnSpc>
                <a:spcPct val="150000"/>
              </a:lnSpc>
            </a:pPr>
            <a:r>
              <a:rPr lang="en-US" altLang="zh-CN"/>
              <a:t>a := first tile of S</a:t>
            </a:r>
            <a:endParaRPr lang="en-US" altLang="zh-CN"/>
          </a:p>
          <a:p>
            <a:pPr lvl="1" fontAlgn="auto">
              <a:lnSpc>
                <a:spcPct val="150000"/>
              </a:lnSpc>
            </a:pPr>
            <a:r>
              <a:rPr lang="en-US" altLang="zh-CN"/>
              <a:t>a</a:t>
            </a:r>
            <a:r>
              <a:rPr lang="en-US" altLang="zh-CN" baseline="30000"/>
              <a:t>+</a:t>
            </a:r>
            <a:r>
              <a:rPr lang="en-US" altLang="zh-CN"/>
              <a:t> := next tile of a (same suit and next number)</a:t>
            </a:r>
            <a:endParaRPr lang="en-US" altLang="zh-CN"/>
          </a:p>
          <a:p>
            <a:pPr fontAlgn="auto">
              <a:lnSpc>
                <a:spcPct val="150000"/>
              </a:lnSpc>
            </a:pPr>
            <a:r>
              <a:rPr lang="en-US" altLang="zh-CN"/>
              <a:t>For state S, we have six child state     ==&gt;</a:t>
            </a:r>
            <a:endParaRPr lang="en-US" altLang="zh-CN"/>
          </a:p>
          <a:p>
            <a:pPr lvl="1"/>
            <a:endParaRPr lang="en-US" altLang="zh-CN"/>
          </a:p>
        </p:txBody>
      </p:sp>
      <p:sp>
        <p:nvSpPr>
          <p:cNvPr id="4" name="文本框 3"/>
          <p:cNvSpPr txBox="1"/>
          <p:nvPr/>
        </p:nvSpPr>
        <p:spPr>
          <a:xfrm>
            <a:off x="7748270" y="3185160"/>
            <a:ext cx="4015740" cy="3969385"/>
          </a:xfrm>
          <a:prstGeom prst="rect">
            <a:avLst/>
          </a:prstGeom>
          <a:noFill/>
        </p:spPr>
        <p:txBody>
          <a:bodyPr wrap="square" rtlCol="0">
            <a:spAutoFit/>
          </a:bodyPr>
          <a:p>
            <a:pPr lvl="1" fontAlgn="auto">
              <a:lnSpc>
                <a:spcPct val="150000"/>
              </a:lnSpc>
            </a:pPr>
            <a:r>
              <a:rPr lang="en-US" altLang="zh-CN" sz="2400">
                <a:gradFill>
                  <a:gsLst>
                    <a:gs pos="0">
                      <a:srgbClr val="012D86"/>
                    </a:gs>
                    <a:gs pos="100000">
                      <a:srgbClr val="0E2557"/>
                    </a:gs>
                  </a:gsLst>
                  <a:lin scaled="0"/>
                </a:gradFill>
                <a:sym typeface="+mn-ea"/>
              </a:rPr>
              <a:t>1. find a a</a:t>
            </a:r>
            <a:r>
              <a:rPr lang="en-US" altLang="zh-CN" sz="2400" baseline="30000">
                <a:gradFill>
                  <a:gsLst>
                    <a:gs pos="0">
                      <a:srgbClr val="012D86"/>
                    </a:gs>
                    <a:gs pos="100000">
                      <a:srgbClr val="0E2557"/>
                    </a:gs>
                  </a:gsLst>
                  <a:lin scaled="0"/>
                </a:gradFill>
                <a:sym typeface="+mn-ea"/>
              </a:rPr>
              <a:t>+</a:t>
            </a:r>
            <a:r>
              <a:rPr lang="en-US" altLang="zh-CN" sz="2400">
                <a:gradFill>
                  <a:gsLst>
                    <a:gs pos="0">
                      <a:srgbClr val="012D86"/>
                    </a:gs>
                    <a:gs pos="100000">
                      <a:srgbClr val="0E2557"/>
                    </a:gs>
                  </a:gsLst>
                  <a:lin scaled="0"/>
                </a:gradFill>
                <a:sym typeface="+mn-ea"/>
              </a:rPr>
              <a:t> a</a:t>
            </a:r>
            <a:r>
              <a:rPr lang="en-US" altLang="zh-CN" sz="2400" baseline="30000">
                <a:gradFill>
                  <a:gsLst>
                    <a:gs pos="0">
                      <a:srgbClr val="012D86"/>
                    </a:gs>
                    <a:gs pos="100000">
                      <a:srgbClr val="0E2557"/>
                    </a:gs>
                  </a:gsLst>
                  <a:lin scaled="0"/>
                </a:gradFill>
                <a:sym typeface="+mn-ea"/>
              </a:rPr>
              <a:t>++</a:t>
            </a:r>
            <a:endParaRPr lang="en-US" altLang="zh-CN" sz="2400">
              <a:gradFill>
                <a:gsLst>
                  <a:gs pos="0">
                    <a:srgbClr val="012D86"/>
                  </a:gs>
                  <a:gs pos="100000">
                    <a:srgbClr val="0E2557"/>
                  </a:gs>
                </a:gsLst>
                <a:lin scaled="0"/>
              </a:gradFill>
            </a:endParaRPr>
          </a:p>
          <a:p>
            <a:pPr lvl="1" fontAlgn="auto">
              <a:lnSpc>
                <a:spcPct val="150000"/>
              </a:lnSpc>
            </a:pPr>
            <a:r>
              <a:rPr lang="en-US" altLang="zh-CN" sz="2400">
                <a:gradFill>
                  <a:gsLst>
                    <a:gs pos="0">
                      <a:srgbClr val="012D86"/>
                    </a:gs>
                    <a:gs pos="100000">
                      <a:srgbClr val="0E2557"/>
                    </a:gs>
                  </a:gsLst>
                  <a:lin scaled="0"/>
                </a:gradFill>
                <a:sym typeface="+mn-ea"/>
              </a:rPr>
              <a:t>2. find a * a</a:t>
            </a:r>
            <a:r>
              <a:rPr lang="en-US" altLang="zh-CN" sz="2400" baseline="30000">
                <a:gradFill>
                  <a:gsLst>
                    <a:gs pos="0">
                      <a:srgbClr val="012D86"/>
                    </a:gs>
                    <a:gs pos="100000">
                      <a:srgbClr val="0E2557"/>
                    </a:gs>
                  </a:gsLst>
                  <a:lin scaled="0"/>
                </a:gradFill>
                <a:sym typeface="+mn-ea"/>
              </a:rPr>
              <a:t>++</a:t>
            </a:r>
            <a:endParaRPr lang="en-US" altLang="zh-CN" sz="2400">
              <a:gradFill>
                <a:gsLst>
                  <a:gs pos="0">
                    <a:srgbClr val="012D86"/>
                  </a:gs>
                  <a:gs pos="100000">
                    <a:srgbClr val="0E2557"/>
                  </a:gs>
                </a:gsLst>
                <a:lin scaled="0"/>
              </a:gradFill>
            </a:endParaRPr>
          </a:p>
          <a:p>
            <a:pPr lvl="1" fontAlgn="auto">
              <a:lnSpc>
                <a:spcPct val="150000"/>
              </a:lnSpc>
            </a:pPr>
            <a:r>
              <a:rPr lang="en-US" altLang="zh-CN" sz="2400">
                <a:gradFill>
                  <a:gsLst>
                    <a:gs pos="0">
                      <a:srgbClr val="012D86"/>
                    </a:gs>
                    <a:gs pos="100000">
                      <a:srgbClr val="0E2557"/>
                    </a:gs>
                  </a:gsLst>
                  <a:lin scaled="0"/>
                </a:gradFill>
                <a:sym typeface="+mn-ea"/>
              </a:rPr>
              <a:t>3. find * a a</a:t>
            </a:r>
            <a:r>
              <a:rPr lang="en-US" altLang="zh-CN" sz="2400" baseline="30000">
                <a:gradFill>
                  <a:gsLst>
                    <a:gs pos="0">
                      <a:srgbClr val="012D86"/>
                    </a:gs>
                    <a:gs pos="100000">
                      <a:srgbClr val="0E2557"/>
                    </a:gs>
                  </a:gsLst>
                  <a:lin scaled="0"/>
                </a:gradFill>
                <a:sym typeface="+mn-ea"/>
              </a:rPr>
              <a:t>+</a:t>
            </a:r>
            <a:r>
              <a:rPr lang="en-US" altLang="zh-CN" sz="2400">
                <a:gradFill>
                  <a:gsLst>
                    <a:gs pos="0">
                      <a:srgbClr val="012D86"/>
                    </a:gs>
                    <a:gs pos="100000">
                      <a:srgbClr val="0E2557"/>
                    </a:gs>
                  </a:gsLst>
                  <a:lin scaled="0"/>
                </a:gradFill>
                <a:sym typeface="+mn-ea"/>
              </a:rPr>
              <a:t> an</a:t>
            </a:r>
            <a:r>
              <a:rPr lang="en-US" altLang="zh-CN" sz="2400">
                <a:gradFill>
                  <a:gsLst>
                    <a:gs pos="0">
                      <a:srgbClr val="012D86"/>
                    </a:gs>
                    <a:gs pos="100000">
                      <a:srgbClr val="0E2557"/>
                    </a:gs>
                  </a:gsLst>
                  <a:lin scaled="0"/>
                </a:gradFill>
                <a:sym typeface="+mn-ea"/>
              </a:rPr>
              <a:t>d a a</a:t>
            </a:r>
            <a:r>
              <a:rPr lang="en-US" altLang="zh-CN" sz="2400" baseline="30000">
                <a:gradFill>
                  <a:gsLst>
                    <a:gs pos="0">
                      <a:srgbClr val="012D86"/>
                    </a:gs>
                    <a:gs pos="100000">
                      <a:srgbClr val="0E2557"/>
                    </a:gs>
                  </a:gsLst>
                  <a:lin scaled="0"/>
                </a:gradFill>
                <a:sym typeface="+mn-ea"/>
              </a:rPr>
              <a:t>+</a:t>
            </a:r>
            <a:r>
              <a:rPr lang="en-US" altLang="zh-CN" sz="2400">
                <a:gradFill>
                  <a:gsLst>
                    <a:gs pos="0">
                      <a:srgbClr val="012D86"/>
                    </a:gs>
                    <a:gs pos="100000">
                      <a:srgbClr val="0E2557"/>
                    </a:gs>
                  </a:gsLst>
                  <a:lin scaled="0"/>
                </a:gradFill>
                <a:sym typeface="+mn-ea"/>
              </a:rPr>
              <a:t> *</a:t>
            </a:r>
            <a:endParaRPr lang="en-US" altLang="zh-CN" sz="2400">
              <a:gradFill>
                <a:gsLst>
                  <a:gs pos="0">
                    <a:srgbClr val="012D86"/>
                  </a:gs>
                  <a:gs pos="100000">
                    <a:srgbClr val="0E2557"/>
                  </a:gs>
                </a:gsLst>
                <a:lin scaled="0"/>
              </a:gradFill>
            </a:endParaRPr>
          </a:p>
          <a:p>
            <a:pPr lvl="1" fontAlgn="auto">
              <a:lnSpc>
                <a:spcPct val="150000"/>
              </a:lnSpc>
            </a:pPr>
            <a:r>
              <a:rPr lang="en-US" altLang="zh-CN" sz="2400">
                <a:gradFill>
                  <a:gsLst>
                    <a:gs pos="0">
                      <a:srgbClr val="012D86"/>
                    </a:gs>
                    <a:gs pos="100000">
                      <a:srgbClr val="0E2557"/>
                    </a:gs>
                  </a:gsLst>
                  <a:lin scaled="0"/>
                </a:gradFill>
                <a:sym typeface="+mn-ea"/>
              </a:rPr>
              <a:t>4. find a a</a:t>
            </a:r>
            <a:endParaRPr lang="en-US" altLang="zh-CN" sz="2400">
              <a:gradFill>
                <a:gsLst>
                  <a:gs pos="0">
                    <a:srgbClr val="012D86"/>
                  </a:gs>
                  <a:gs pos="100000">
                    <a:srgbClr val="0E2557"/>
                  </a:gs>
                </a:gsLst>
                <a:lin scaled="0"/>
              </a:gradFill>
            </a:endParaRPr>
          </a:p>
          <a:p>
            <a:pPr lvl="1" fontAlgn="auto">
              <a:lnSpc>
                <a:spcPct val="150000"/>
              </a:lnSpc>
            </a:pPr>
            <a:r>
              <a:rPr lang="en-US" altLang="zh-CN" sz="2400">
                <a:gradFill>
                  <a:gsLst>
                    <a:gs pos="0">
                      <a:srgbClr val="012D86"/>
                    </a:gs>
                    <a:gs pos="100000">
                      <a:srgbClr val="0E2557"/>
                    </a:gs>
                  </a:gsLst>
                  <a:lin scaled="0"/>
                </a:gradFill>
                <a:sym typeface="+mn-ea"/>
              </a:rPr>
              <a:t>5. find a a a</a:t>
            </a:r>
            <a:endParaRPr lang="en-US" altLang="zh-CN" sz="2400">
              <a:gradFill>
                <a:gsLst>
                  <a:gs pos="0">
                    <a:srgbClr val="012D86"/>
                  </a:gs>
                  <a:gs pos="100000">
                    <a:srgbClr val="0E2557"/>
                  </a:gs>
                </a:gsLst>
                <a:lin scaled="0"/>
              </a:gradFill>
            </a:endParaRPr>
          </a:p>
          <a:p>
            <a:pPr lvl="1" fontAlgn="auto">
              <a:lnSpc>
                <a:spcPct val="150000"/>
              </a:lnSpc>
            </a:pPr>
            <a:r>
              <a:rPr lang="en-US" altLang="zh-CN" sz="2400">
                <a:gradFill>
                  <a:gsLst>
                    <a:gs pos="0">
                      <a:srgbClr val="012D86"/>
                    </a:gs>
                    <a:gs pos="100000">
                      <a:srgbClr val="0E2557"/>
                    </a:gs>
                  </a:gsLst>
                  <a:lin scaled="0"/>
                </a:gradFill>
                <a:sym typeface="+mn-ea"/>
              </a:rPr>
              <a:t>6. a for single tile</a:t>
            </a:r>
            <a:endParaRPr lang="en-US" altLang="zh-CN" sz="2400">
              <a:gradFill>
                <a:gsLst>
                  <a:gs pos="0">
                    <a:srgbClr val="012D86"/>
                  </a:gs>
                  <a:gs pos="100000">
                    <a:srgbClr val="0E2557"/>
                  </a:gs>
                </a:gsLst>
                <a:lin scaled="0"/>
              </a:gradFill>
            </a:endParaRPr>
          </a:p>
          <a:p>
            <a:pPr fontAlgn="auto">
              <a:lnSpc>
                <a:spcPct val="150000"/>
              </a:lnSpc>
            </a:pPr>
            <a:endParaRPr lang="en-US" altLang="zh-CN" sz="2400">
              <a:gradFill>
                <a:gsLst>
                  <a:gs pos="0">
                    <a:srgbClr val="012D86"/>
                  </a:gs>
                  <a:gs pos="100000">
                    <a:srgbClr val="0E2557"/>
                  </a:gs>
                </a:gsLst>
                <a:lin scaled="0"/>
              </a:gradFill>
            </a:endParaRPr>
          </a:p>
        </p:txBody>
      </p:sp>
      <p:pic>
        <p:nvPicPr>
          <p:cNvPr id="5" name="图片 4"/>
          <p:cNvPicPr>
            <a:picLocks noChangeAspect="1"/>
          </p:cNvPicPr>
          <p:nvPr/>
        </p:nvPicPr>
        <p:blipFill>
          <a:blip r:embed="rId1"/>
          <a:stretch>
            <a:fillRect/>
          </a:stretch>
        </p:blipFill>
        <p:spPr>
          <a:xfrm>
            <a:off x="6727825" y="586740"/>
            <a:ext cx="4480560" cy="14173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Evaluate Each Tile</a:t>
            </a:r>
            <a:endParaRPr lang="en-US" altLang="zh-CN"/>
          </a:p>
        </p:txBody>
      </p:sp>
      <p:sp>
        <p:nvSpPr>
          <p:cNvPr id="3" name="内容占位符 2"/>
          <p:cNvSpPr>
            <a:spLocks noGrp="1"/>
          </p:cNvSpPr>
          <p:nvPr>
            <p:ph idx="1"/>
          </p:nvPr>
        </p:nvSpPr>
        <p:spPr>
          <a:xfrm>
            <a:off x="657225" y="1691005"/>
            <a:ext cx="11353800" cy="4486275"/>
          </a:xfrm>
        </p:spPr>
        <p:txBody>
          <a:bodyPr>
            <a:noAutofit/>
          </a:bodyPr>
          <a:p>
            <a:pPr fontAlgn="auto">
              <a:lnSpc>
                <a:spcPct val="150000"/>
              </a:lnSpc>
            </a:pPr>
            <a:r>
              <a:rPr lang="en-US" altLang="zh-CN" sz="2200"/>
              <a:t>We extract all the partitions which have the minimal distance from win. (minimal singel set)</a:t>
            </a:r>
            <a:endParaRPr lang="en-US" altLang="zh-CN" sz="2200"/>
          </a:p>
          <a:p>
            <a:pPr fontAlgn="auto">
              <a:lnSpc>
                <a:spcPct val="150000"/>
              </a:lnSpc>
            </a:pPr>
            <a:r>
              <a:rPr lang="en-US" altLang="zh-CN" sz="2200"/>
              <a:t>For each tile in hand, we calculate the following values.</a:t>
            </a:r>
            <a:endParaRPr lang="en-US" altLang="zh-CN" sz="2200"/>
          </a:p>
          <a:p>
            <a:pPr lvl="1" fontAlgn="auto">
              <a:lnSpc>
                <a:spcPct val="150000"/>
              </a:lnSpc>
            </a:pPr>
            <a:r>
              <a:rPr lang="en-US" altLang="zh-CN" sz="2200">
                <a:sym typeface="+mn-ea"/>
              </a:rPr>
              <a:t>k1 := the </a:t>
            </a:r>
            <a:r>
              <a:rPr lang="en-US" altLang="zh-CN" sz="2200">
                <a:sym typeface="+mn-ea"/>
              </a:rPr>
              <a:t>number of occurrences in single set		(the smaller is better)</a:t>
            </a:r>
            <a:endParaRPr lang="en-US" altLang="zh-CN" sz="2200"/>
          </a:p>
          <a:p>
            <a:pPr lvl="1" fontAlgn="auto">
              <a:lnSpc>
                <a:spcPct val="150000"/>
              </a:lnSpc>
            </a:pPr>
            <a:r>
              <a:rPr lang="en-US" altLang="zh-CN" sz="2200">
                <a:sym typeface="+mn-ea"/>
              </a:rPr>
              <a:t>k2 := the number of neibors remainging		(the bigger is better)</a:t>
            </a:r>
            <a:endParaRPr lang="en-US" altLang="zh-CN" sz="2200"/>
          </a:p>
          <a:p>
            <a:pPr fontAlgn="auto">
              <a:lnSpc>
                <a:spcPct val="150000"/>
              </a:lnSpc>
            </a:pPr>
            <a:r>
              <a:rPr lang="en-US" altLang="zh-CN" sz="2200">
                <a:sym typeface="+mn-ea"/>
              </a:rPr>
              <a:t>Calculate a weight sum for each tile</a:t>
            </a:r>
            <a:endParaRPr lang="en-US" altLang="zh-CN" sz="2200">
              <a:sym typeface="+mn-ea"/>
            </a:endParaRPr>
          </a:p>
          <a:p>
            <a:pPr lvl="1" fontAlgn="auto">
              <a:lnSpc>
                <a:spcPct val="150000"/>
              </a:lnSpc>
            </a:pPr>
            <a:r>
              <a:rPr lang="en-US" altLang="zh-CN" sz="2200">
                <a:sym typeface="+mn-ea"/>
              </a:rPr>
              <a:t>score(t) = a * k1 + b * k2</a:t>
            </a:r>
            <a:endParaRPr lang="en-US" altLang="zh-CN" sz="2200">
              <a:sym typeface="+mn-ea"/>
            </a:endParaRPr>
          </a:p>
          <a:p>
            <a:pPr fontAlgn="auto">
              <a:lnSpc>
                <a:spcPct val="150000"/>
              </a:lnSpc>
            </a:pPr>
            <a:r>
              <a:rPr lang="en-US" altLang="zh-CN" sz="2200">
                <a:sym typeface="+mn-ea"/>
              </a:rPr>
              <a:t>We have a rough decision now!</a:t>
            </a:r>
            <a:endParaRPr lang="en-US" altLang="zh-CN" sz="2200"/>
          </a:p>
        </p:txBody>
      </p:sp>
      <p:sp>
        <p:nvSpPr>
          <p:cNvPr id="4" name="文本框 3"/>
          <p:cNvSpPr txBox="1"/>
          <p:nvPr/>
        </p:nvSpPr>
        <p:spPr>
          <a:xfrm>
            <a:off x="6261100" y="5045075"/>
            <a:ext cx="5365115" cy="1327150"/>
          </a:xfrm>
          <a:prstGeom prst="rect">
            <a:avLst/>
          </a:prstGeom>
          <a:noFill/>
        </p:spPr>
        <p:txBody>
          <a:bodyPr wrap="square" rtlCol="0">
            <a:spAutoFit/>
          </a:bodyPr>
          <a:p>
            <a:pPr lvl="1" indent="-228600" algn="l">
              <a:lnSpc>
                <a:spcPct val="150000"/>
              </a:lnSpc>
              <a:spcBef>
                <a:spcPts val="1000"/>
              </a:spcBef>
              <a:buClrTx/>
              <a:buSzTx/>
              <a:buNone/>
            </a:pPr>
            <a:r>
              <a:rPr lang="en-US" altLang="zh-CN" sz="2400">
                <a:gradFill>
                  <a:gsLst>
                    <a:gs pos="0">
                      <a:srgbClr val="012D86"/>
                    </a:gs>
                    <a:gs pos="100000">
                      <a:srgbClr val="0E2557"/>
                    </a:gs>
                  </a:gsLst>
                  <a:lin scaled="0"/>
                </a:gradFill>
              </a:rPr>
              <a:t>     (C2 C3 C4 C4 B5)</a:t>
            </a:r>
            <a:endParaRPr lang="en-US" altLang="zh-CN" sz="2400">
              <a:gradFill>
                <a:gsLst>
                  <a:gs pos="0">
                    <a:srgbClr val="012D86"/>
                  </a:gs>
                  <a:gs pos="100000">
                    <a:srgbClr val="0E2557"/>
                  </a:gs>
                </a:gsLst>
                <a:lin scaled="0"/>
              </a:gradFill>
            </a:endParaRPr>
          </a:p>
          <a:p>
            <a:pPr lvl="1" indent="-228600" algn="l">
              <a:lnSpc>
                <a:spcPct val="150000"/>
              </a:lnSpc>
              <a:spcBef>
                <a:spcPts val="1000"/>
              </a:spcBef>
              <a:buClrTx/>
              <a:buSzTx/>
              <a:buNone/>
            </a:pPr>
            <a:r>
              <a:rPr lang="en-US" altLang="zh-CN" sz="2400">
                <a:gradFill>
                  <a:gsLst>
                    <a:gs pos="0">
                      <a:srgbClr val="012D86"/>
                    </a:gs>
                    <a:gs pos="100000">
                      <a:srgbClr val="0E2557"/>
                    </a:gs>
                  </a:gsLst>
                  <a:lin scaled="0"/>
                </a:gradFill>
              </a:rPr>
              <a:t>=&gt; (C2 C3 C4|C4|B5) (C2 C3| C4 C4|B5)</a:t>
            </a:r>
            <a:endParaRPr lang="en-US" altLang="zh-CN" sz="2400">
              <a:gradFill>
                <a:gsLst>
                  <a:gs pos="0">
                    <a:srgbClr val="012D86"/>
                  </a:gs>
                  <a:gs pos="100000">
                    <a:srgbClr val="0E2557"/>
                  </a:gs>
                </a:gsLst>
                <a:lin scaled="0"/>
              </a:gra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3483</Words>
  <Application>WPS 演示</Application>
  <PresentationFormat>宽屏</PresentationFormat>
  <Paragraphs>131</Paragraphs>
  <Slides>14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Arial</vt:lpstr>
      <vt:lpstr>宋体</vt:lpstr>
      <vt:lpstr>Wingdings</vt:lpstr>
      <vt:lpstr>Calibri</vt:lpstr>
      <vt:lpstr>微软雅黑</vt:lpstr>
      <vt:lpstr>Arial Unicode MS</vt:lpstr>
      <vt:lpstr>Office 主题</vt:lpstr>
      <vt:lpstr>I Good Vegetable A</vt:lpstr>
      <vt:lpstr>Chinese Standard Mahjong</vt:lpstr>
      <vt:lpstr>Chinese Standard Mahjong</vt:lpstr>
      <vt:lpstr>Chinese Standard Mahjong</vt:lpstr>
      <vt:lpstr>Competition</vt:lpstr>
      <vt:lpstr>Our Method</vt:lpstr>
      <vt:lpstr>Divide the Hand Tiles</vt:lpstr>
      <vt:lpstr>Divide the Hand Tiles</vt:lpstr>
      <vt:lpstr>Evaluate Each Tile</vt:lpstr>
      <vt:lpstr>Build the Search Tree</vt:lpstr>
      <vt:lpstr>Heuristicly Search</vt:lpstr>
      <vt:lpstr>Heuristicly Search</vt:lpstr>
      <vt:lpstr>Interaction Method</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lastModifiedBy>
  <cp:revision>24</cp:revision>
  <dcterms:created xsi:type="dcterms:W3CDTF">2021-01-06T07:57:00Z</dcterms:created>
  <dcterms:modified xsi:type="dcterms:W3CDTF">2021-01-10T15:59:31Z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